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mp4" ContentType="video/unknown"/>
  <Default Extension="rels" ContentType="application/vnd.openxmlformats-package.relationships+xml"/>
  <Default Extension="mov" ContentType="video/unknown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8" r:id="rId3"/>
    <p:sldId id="264" r:id="rId4"/>
    <p:sldId id="270" r:id="rId5"/>
    <p:sldId id="265" r:id="rId6"/>
    <p:sldId id="274" r:id="rId7"/>
    <p:sldId id="266" r:id="rId8"/>
    <p:sldId id="269" r:id="rId9"/>
    <p:sldId id="271" r:id="rId10"/>
    <p:sldId id="277" r:id="rId11"/>
    <p:sldId id="267" r:id="rId12"/>
    <p:sldId id="268" r:id="rId13"/>
    <p:sldId id="259" r:id="rId14"/>
    <p:sldId id="260" r:id="rId15"/>
    <p:sldId id="261" r:id="rId16"/>
    <p:sldId id="262" r:id="rId17"/>
    <p:sldId id="263" r:id="rId18"/>
    <p:sldId id="272" r:id="rId19"/>
    <p:sldId id="275" r:id="rId20"/>
    <p:sldId id="273" r:id="rId21"/>
    <p:sldId id="276" r:id="rId22"/>
    <p:sldId id="278" r:id="rId2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021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-392" y="-10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printerSettings" Target="printerSettings/printerSettings1.bin"/><Relationship Id="rId25" Type="http://schemas.openxmlformats.org/officeDocument/2006/relationships/presProps" Target="presProps.xml"/><Relationship Id="rId26" Type="http://schemas.openxmlformats.org/officeDocument/2006/relationships/viewProps" Target="viewProps.xml"/><Relationship Id="rId27" Type="http://schemas.openxmlformats.org/officeDocument/2006/relationships/theme" Target="theme/theme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Title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62399" y="1964267"/>
            <a:ext cx="7197726" cy="2421464"/>
          </a:xfrm>
        </p:spPr>
        <p:txBody>
          <a:bodyPr anchor="b">
            <a:normAutofit/>
          </a:bodyPr>
          <a:lstStyle>
            <a:lvl1pPr algn="r">
              <a:defRPr sz="48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2399" y="4385732"/>
            <a:ext cx="7197726" cy="1405467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cap="all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32558" y="5870575"/>
            <a:ext cx="1600200" cy="377825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2/07/14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62399" y="5870575"/>
            <a:ext cx="4893958" cy="3778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08958" y="5870575"/>
            <a:ext cx="551167" cy="3778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732865"/>
            <a:ext cx="1013142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71600" y="932112"/>
            <a:ext cx="8759827" cy="3164976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299603"/>
            <a:ext cx="10131427" cy="49371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2/07/14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3124199"/>
          </a:xfrm>
        </p:spPr>
        <p:txBody>
          <a:bodyPr anchor="ctr">
            <a:normAutofit/>
          </a:bodyPr>
          <a:lstStyle>
            <a:lvl1pPr algn="l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2/07/14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97875" y="3352800"/>
            <a:ext cx="9339184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7465" y="4343400"/>
            <a:ext cx="10152367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2/07/14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2" y="3308581"/>
            <a:ext cx="10131425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4777381"/>
            <a:ext cx="10131426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2/07/14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0" y="3886200"/>
            <a:ext cx="10135436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5200"/>
            <a:ext cx="10135436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2/07/14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1" y="3505200"/>
            <a:ext cx="10131428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2/07/14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2/07/14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8675" y="609599"/>
            <a:ext cx="2158552" cy="518160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7832116" cy="5181600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2/07/14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2/07/14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308581"/>
            <a:ext cx="10131427" cy="1468800"/>
          </a:xfrm>
        </p:spPr>
        <p:txBody>
          <a:bodyPr anchor="b"/>
          <a:lstStyle>
            <a:lvl1pPr algn="l">
              <a:defRPr sz="40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7381"/>
            <a:ext cx="1013142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 cap="all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2/07/14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2" y="2142067"/>
            <a:ext cx="4995334" cy="3649134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21895" y="2142067"/>
            <a:ext cx="4995332" cy="3649133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2/07/14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973670" y="2218267"/>
            <a:ext cx="470905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1" y="2870201"/>
            <a:ext cx="4996923" cy="2920998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096003" y="2226734"/>
            <a:ext cx="4722813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23483" y="2870201"/>
            <a:ext cx="4995334" cy="2920998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2/07/14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2/07/14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2/07/14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74333"/>
            <a:ext cx="3680885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8201" y="609601"/>
            <a:ext cx="6169026" cy="5181600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445933"/>
            <a:ext cx="3680885" cy="1828800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2/07/14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600200"/>
            <a:ext cx="6164653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36253" y="914400"/>
            <a:ext cx="3280974" cy="4572000"/>
          </a:xfrm>
          <a:prstGeom prst="roundRect">
            <a:avLst>
              <a:gd name="adj" fmla="val 42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2971800"/>
            <a:ext cx="6164653" cy="1828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2/07/14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2142067"/>
            <a:ext cx="10131425" cy="3649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89660" y="5870575"/>
            <a:ext cx="1600200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2/07/14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5870575"/>
            <a:ext cx="7827659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66060" y="5870575"/>
            <a:ext cx="551167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63" r:id="rId11"/>
    <p:sldLayoutId id="2147483664" r:id="rId12"/>
    <p:sldLayoutId id="2147483665" r:id="rId13"/>
    <p:sldLayoutId id="2147483668" r:id="rId14"/>
    <p:sldLayoutId id="2147483667" r:id="rId15"/>
    <p:sldLayoutId id="2147483658" r:id="rId16"/>
    <p:sldLayoutId id="214748365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11.png"/><Relationship Id="rId1" Type="http://schemas.microsoft.com/office/2007/relationships/media" Target="../media/media4.mov"/><Relationship Id="rId2" Type="http://schemas.openxmlformats.org/officeDocument/2006/relationships/video" Target="../media/media4.mo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6" Type="http://schemas.openxmlformats.org/officeDocument/2006/relationships/image" Target="../media/image14.jpg"/><Relationship Id="rId7" Type="http://schemas.openxmlformats.org/officeDocument/2006/relationships/image" Target="../media/image15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4" Type="http://schemas.openxmlformats.org/officeDocument/2006/relationships/image" Target="../media/image20.png"/><Relationship Id="rId5" Type="http://schemas.openxmlformats.org/officeDocument/2006/relationships/image" Target="../media/image21.jpeg"/><Relationship Id="rId6" Type="http://schemas.openxmlformats.org/officeDocument/2006/relationships/image" Target="../media/image13.png"/><Relationship Id="rId7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22.png"/><Relationship Id="rId1" Type="http://schemas.microsoft.com/office/2007/relationships/media" Target="../media/media5.mov"/><Relationship Id="rId2" Type="http://schemas.openxmlformats.org/officeDocument/2006/relationships/video" Target="../media/media5.mov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jpeg"/><Relationship Id="rId5" Type="http://schemas.openxmlformats.org/officeDocument/2006/relationships/image" Target="../media/image13.png"/><Relationship Id="rId6" Type="http://schemas.openxmlformats.org/officeDocument/2006/relationships/image" Target="../media/image6.png"/><Relationship Id="rId7" Type="http://schemas.openxmlformats.org/officeDocument/2006/relationships/image" Target="../media/image23.png"/><Relationship Id="rId8" Type="http://schemas.openxmlformats.org/officeDocument/2006/relationships/image" Target="../media/image24.png"/><Relationship Id="rId9" Type="http://schemas.openxmlformats.org/officeDocument/2006/relationships/image" Target="../media/image18.png"/><Relationship Id="rId10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4" Type="http://schemas.openxmlformats.org/officeDocument/2006/relationships/video" Target="../media/media2.mp4"/><Relationship Id="rId5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4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hyperlink" Target="http://ictwithmissc.weebly.com/imovie1.html" TargetMode="External"/><Relationship Id="rId3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10.png"/><Relationship Id="rId1" Type="http://schemas.microsoft.com/office/2007/relationships/media" Target="../media/media3.mov"/><Relationship Id="rId2" Type="http://schemas.openxmlformats.org/officeDocument/2006/relationships/video" Target="../media/media3.mo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26100" y="365145"/>
            <a:ext cx="8328435" cy="2421464"/>
          </a:xfrm>
        </p:spPr>
        <p:txBody>
          <a:bodyPr>
            <a:normAutofit/>
          </a:bodyPr>
          <a:lstStyle/>
          <a:p>
            <a:r>
              <a:rPr lang="en-AU" sz="7200" dirty="0" smtClean="0">
                <a:latin typeface="Kids Play" panose="02000500000000000000" pitchFamily="2" charset="0"/>
              </a:rPr>
              <a:t>Unleash student creativity with app smashing!</a:t>
            </a:r>
            <a:endParaRPr lang="en-AU" sz="7200" dirty="0">
              <a:latin typeface="Kids Play" panose="02000500000000000000" pitchFamily="2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279915" y="2774852"/>
            <a:ext cx="7197726" cy="1405467"/>
          </a:xfrm>
        </p:spPr>
        <p:txBody>
          <a:bodyPr>
            <a:normAutofit/>
          </a:bodyPr>
          <a:lstStyle/>
          <a:p>
            <a:r>
              <a:rPr lang="en-AU" sz="2800" dirty="0" smtClean="0">
                <a:latin typeface="Kids Play" panose="02000500000000000000" pitchFamily="2" charset="0"/>
              </a:rPr>
              <a:t>Laura </a:t>
            </a:r>
            <a:r>
              <a:rPr lang="en-AU" sz="2800" dirty="0" err="1" smtClean="0">
                <a:latin typeface="Kids Play" panose="02000500000000000000" pitchFamily="2" charset="0"/>
              </a:rPr>
              <a:t>CHaffey</a:t>
            </a:r>
            <a:endParaRPr lang="en-AU" sz="2800" dirty="0">
              <a:latin typeface="Kids Play" panose="02000500000000000000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317101" y="3880222"/>
            <a:ext cx="11160075" cy="3077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Century Gothic"/>
                <a:cs typeface="Century Gothic"/>
              </a:rPr>
              <a:t>iMotion</a:t>
            </a:r>
            <a:r>
              <a:rPr lang="en-US" sz="2800" dirty="0" smtClean="0">
                <a:latin typeface="Century Gothic"/>
                <a:cs typeface="Century Gothic"/>
              </a:rPr>
              <a:t> HD</a:t>
            </a:r>
          </a:p>
          <a:p>
            <a:r>
              <a:rPr lang="en-US" sz="2800" dirty="0" smtClean="0">
                <a:latin typeface="Century Gothic"/>
                <a:cs typeface="Century Gothic"/>
              </a:rPr>
              <a:t>iMovie</a:t>
            </a:r>
          </a:p>
          <a:p>
            <a:r>
              <a:rPr lang="en-US" sz="2800" dirty="0" err="1" smtClean="0">
                <a:latin typeface="Century Gothic"/>
                <a:cs typeface="Century Gothic"/>
              </a:rPr>
              <a:t>Tellagami</a:t>
            </a:r>
            <a:endParaRPr lang="en-US" sz="2800" dirty="0" smtClean="0">
              <a:latin typeface="Century Gothic"/>
              <a:cs typeface="Century Gothic"/>
            </a:endParaRPr>
          </a:p>
          <a:p>
            <a:r>
              <a:rPr lang="en-US" sz="2800" dirty="0" err="1" smtClean="0">
                <a:latin typeface="Century Gothic"/>
                <a:cs typeface="Century Gothic"/>
              </a:rPr>
              <a:t>BuddyPoke</a:t>
            </a:r>
            <a:endParaRPr lang="en-US" sz="2800" dirty="0" smtClean="0">
              <a:latin typeface="Century Gothic"/>
              <a:cs typeface="Century Gothic"/>
            </a:endParaRPr>
          </a:p>
          <a:p>
            <a:r>
              <a:rPr lang="en-US" sz="2800" dirty="0" err="1" smtClean="0">
                <a:latin typeface="Century Gothic"/>
                <a:cs typeface="Century Gothic"/>
              </a:rPr>
              <a:t>Dpink</a:t>
            </a:r>
            <a:r>
              <a:rPr lang="en-US" sz="2800" dirty="0" smtClean="0">
                <a:latin typeface="Century Gothic"/>
                <a:cs typeface="Century Gothic"/>
              </a:rPr>
              <a:t> Green Screen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679582" y="3880223"/>
            <a:ext cx="2908569" cy="25237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Century Gothic"/>
                <a:cs typeface="Century Gothic"/>
              </a:rPr>
              <a:t>Hello Oil Painter </a:t>
            </a:r>
          </a:p>
          <a:p>
            <a:r>
              <a:rPr lang="en-US" sz="2800" dirty="0">
                <a:latin typeface="Century Gothic"/>
                <a:cs typeface="Century Gothic"/>
              </a:rPr>
              <a:t>Superimpose</a:t>
            </a:r>
          </a:p>
          <a:p>
            <a:r>
              <a:rPr lang="en-US" sz="2800" dirty="0">
                <a:latin typeface="Century Gothic"/>
                <a:cs typeface="Century Gothic"/>
              </a:rPr>
              <a:t>Strip Designer</a:t>
            </a:r>
          </a:p>
          <a:p>
            <a:r>
              <a:rPr lang="en-US" sz="2800" dirty="0" err="1">
                <a:latin typeface="Century Gothic"/>
                <a:cs typeface="Century Gothic"/>
              </a:rPr>
              <a:t>Yakit</a:t>
            </a:r>
            <a:r>
              <a:rPr lang="en-US" sz="2800" dirty="0">
                <a:latin typeface="Century Gothic"/>
                <a:cs typeface="Century Gothic"/>
              </a:rPr>
              <a:t> Kids</a:t>
            </a:r>
          </a:p>
          <a:p>
            <a:r>
              <a:rPr lang="en-US" sz="2800" dirty="0" err="1">
                <a:latin typeface="Century Gothic"/>
                <a:cs typeface="Century Gothic"/>
              </a:rPr>
              <a:t>ChatterPix</a:t>
            </a:r>
            <a:r>
              <a:rPr lang="en-US" sz="2800" dirty="0">
                <a:latin typeface="Century Gothic"/>
                <a:cs typeface="Century Gothic"/>
              </a:rPr>
              <a:t> Kids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85192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1471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74437" y="958770"/>
            <a:ext cx="8128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6979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Picture 10" descr="http://cdn-2.digidna.net/wp-content/themes/ProductFolio/images-global/icons/photos-icon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8956" y="2854942"/>
            <a:ext cx="1429899" cy="1429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ight Arrow 10"/>
          <p:cNvSpPr/>
          <p:nvPr/>
        </p:nvSpPr>
        <p:spPr>
          <a:xfrm>
            <a:off x="8152164" y="3361672"/>
            <a:ext cx="439006" cy="275303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Right Arrow 11"/>
          <p:cNvSpPr/>
          <p:nvPr/>
        </p:nvSpPr>
        <p:spPr>
          <a:xfrm>
            <a:off x="5999902" y="3361673"/>
            <a:ext cx="439006" cy="275303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3" name="Right Arrow 12"/>
          <p:cNvSpPr/>
          <p:nvPr/>
        </p:nvSpPr>
        <p:spPr>
          <a:xfrm rot="19527311">
            <a:off x="3685658" y="3828059"/>
            <a:ext cx="439006" cy="275303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4248377" y="430955"/>
            <a:ext cx="10264876" cy="2421464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AU" sz="7200" dirty="0" smtClean="0">
                <a:latin typeface="Kids Play" panose="02000500000000000000" pitchFamily="2" charset="0"/>
              </a:rPr>
              <a:t>Work flow</a:t>
            </a:r>
            <a:endParaRPr lang="en-AU" sz="7200" dirty="0">
              <a:latin typeface="Kids Play" panose="02000500000000000000" pitchFamily="2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1899" y="1380103"/>
            <a:ext cx="1333500" cy="13335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8" name="Picture 10" descr="http://cdn-2.digidna.net/wp-content/themes/ProductFolio/images-global/icons/photos-icon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1048" y="2852419"/>
            <a:ext cx="1429899" cy="1429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s://lh4.ggpht.com/uX5zZZv_roAOYiol8XW43PaJh97i0Z5zeDnstsj74cvf-t-JZ80FNT34p3HT6WwP7Q=w30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758" y="3965710"/>
            <a:ext cx="1489588" cy="14895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ight Arrow 13"/>
          <p:cNvSpPr/>
          <p:nvPr/>
        </p:nvSpPr>
        <p:spPr>
          <a:xfrm rot="1979204">
            <a:off x="3610232" y="2575951"/>
            <a:ext cx="439006" cy="275303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15" name="Picture 6" descr="http://cdn-3.digidna.net/wp-content/themes/ProductFolio/images-global/icons/camera-icon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758" y="1380103"/>
            <a:ext cx="1476238" cy="1476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638996" y="1862187"/>
            <a:ext cx="4619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 smtClean="0"/>
              <a:t>OR</a:t>
            </a:r>
            <a:endParaRPr lang="en-AU" dirty="0"/>
          </a:p>
        </p:txBody>
      </p:sp>
      <p:sp>
        <p:nvSpPr>
          <p:cNvPr id="17" name="TextBox 16"/>
          <p:cNvSpPr txBox="1"/>
          <p:nvPr/>
        </p:nvSpPr>
        <p:spPr>
          <a:xfrm>
            <a:off x="1652346" y="4525838"/>
            <a:ext cx="4619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 smtClean="0"/>
              <a:t>OR</a:t>
            </a:r>
            <a:endParaRPr lang="en-AU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698" y="4011299"/>
            <a:ext cx="1443999" cy="144399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4029" y="2852419"/>
            <a:ext cx="1332975" cy="13329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9" name="TextBox 18"/>
          <p:cNvSpPr txBox="1"/>
          <p:nvPr/>
        </p:nvSpPr>
        <p:spPr>
          <a:xfrm>
            <a:off x="1222471" y="932727"/>
            <a:ext cx="12950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 smtClean="0"/>
              <a:t>Background</a:t>
            </a:r>
            <a:endParaRPr lang="en-AU" dirty="0"/>
          </a:p>
        </p:txBody>
      </p:sp>
      <p:sp>
        <p:nvSpPr>
          <p:cNvPr id="20" name="TextBox 19"/>
          <p:cNvSpPr txBox="1"/>
          <p:nvPr/>
        </p:nvSpPr>
        <p:spPr>
          <a:xfrm>
            <a:off x="1222471" y="5528026"/>
            <a:ext cx="1274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 smtClean="0"/>
              <a:t>Foreground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6616537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11277" y="668593"/>
            <a:ext cx="11179278" cy="7017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spcAft>
                <a:spcPts val="1200"/>
              </a:spcAft>
              <a:buAutoNum type="arabicPeriod"/>
            </a:pPr>
            <a:r>
              <a:rPr lang="en-AU" sz="2800" dirty="0" smtClean="0">
                <a:latin typeface="Century Gothic" panose="020B0502020202020204" pitchFamily="34" charset="0"/>
              </a:rPr>
              <a:t>Create a background video by either video recording a scene or creating one using </a:t>
            </a:r>
            <a:r>
              <a:rPr lang="en-AU" sz="2800" dirty="0" err="1" smtClean="0">
                <a:latin typeface="Century Gothic" panose="020B0502020202020204" pitchFamily="34" charset="0"/>
              </a:rPr>
              <a:t>iMotion</a:t>
            </a:r>
            <a:r>
              <a:rPr lang="en-AU" sz="2800" dirty="0" smtClean="0">
                <a:latin typeface="Century Gothic" panose="020B0502020202020204" pitchFamily="34" charset="0"/>
              </a:rPr>
              <a:t> HD. Export to camera roll.</a:t>
            </a:r>
          </a:p>
          <a:p>
            <a:pPr marL="514350" indent="-514350">
              <a:spcAft>
                <a:spcPts val="1200"/>
              </a:spcAft>
              <a:buAutoNum type="arabicPeriod"/>
            </a:pPr>
            <a:r>
              <a:rPr lang="en-AU" sz="2800" dirty="0" smtClean="0">
                <a:latin typeface="Century Gothic" panose="020B0502020202020204" pitchFamily="34" charset="0"/>
              </a:rPr>
              <a:t>Create a foreground video using </a:t>
            </a:r>
            <a:r>
              <a:rPr lang="en-AU" sz="2800" dirty="0" err="1" smtClean="0">
                <a:latin typeface="Century Gothic" panose="020B0502020202020204" pitchFamily="34" charset="0"/>
              </a:rPr>
              <a:t>Tellagami</a:t>
            </a:r>
            <a:r>
              <a:rPr lang="en-AU" sz="2800" dirty="0" smtClean="0">
                <a:latin typeface="Century Gothic" panose="020B0502020202020204" pitchFamily="34" charset="0"/>
              </a:rPr>
              <a:t> or </a:t>
            </a:r>
            <a:r>
              <a:rPr lang="en-AU" sz="2800" dirty="0" err="1" smtClean="0">
                <a:latin typeface="Century Gothic" panose="020B0502020202020204" pitchFamily="34" charset="0"/>
              </a:rPr>
              <a:t>BuddyPoke</a:t>
            </a:r>
            <a:r>
              <a:rPr lang="en-AU" sz="2800" dirty="0" smtClean="0">
                <a:latin typeface="Century Gothic" panose="020B0502020202020204" pitchFamily="34" charset="0"/>
              </a:rPr>
              <a:t> using the green screen background option. Export to camera roll.</a:t>
            </a:r>
          </a:p>
          <a:p>
            <a:pPr marL="514350" indent="-514350">
              <a:spcAft>
                <a:spcPts val="1200"/>
              </a:spcAft>
              <a:buAutoNum type="arabicPeriod"/>
            </a:pPr>
            <a:r>
              <a:rPr lang="en-AU" sz="2800" dirty="0" smtClean="0">
                <a:latin typeface="Century Gothic" panose="020B0502020202020204" pitchFamily="34" charset="0"/>
              </a:rPr>
              <a:t>Open </a:t>
            </a:r>
            <a:r>
              <a:rPr lang="en-AU" sz="2800" dirty="0" err="1" smtClean="0">
                <a:latin typeface="Century Gothic" panose="020B0502020202020204" pitchFamily="34" charset="0"/>
              </a:rPr>
              <a:t>Doink</a:t>
            </a:r>
            <a:r>
              <a:rPr lang="en-AU" sz="2800" dirty="0" smtClean="0">
                <a:latin typeface="Century Gothic" panose="020B0502020202020204" pitchFamily="34" charset="0"/>
              </a:rPr>
              <a:t> Green Screen app.</a:t>
            </a:r>
          </a:p>
          <a:p>
            <a:pPr marL="514350" indent="-514350">
              <a:spcAft>
                <a:spcPts val="1200"/>
              </a:spcAft>
              <a:buAutoNum type="arabicPeriod"/>
            </a:pPr>
            <a:r>
              <a:rPr lang="en-AU" sz="2800" dirty="0" smtClean="0">
                <a:latin typeface="Century Gothic" panose="020B0502020202020204" pitchFamily="34" charset="0"/>
              </a:rPr>
              <a:t>Import foreground video first then background video.</a:t>
            </a:r>
          </a:p>
          <a:p>
            <a:pPr marL="514350" indent="-514350">
              <a:spcAft>
                <a:spcPts val="1200"/>
              </a:spcAft>
              <a:buAutoNum type="arabicPeriod"/>
            </a:pPr>
            <a:r>
              <a:rPr lang="en-AU" sz="2800" dirty="0" smtClean="0">
                <a:latin typeface="Century Gothic" panose="020B0502020202020204" pitchFamily="34" charset="0"/>
              </a:rPr>
              <a:t>Crop, edit sound and check </a:t>
            </a:r>
            <a:r>
              <a:rPr lang="en-AU" sz="2800" dirty="0" err="1" smtClean="0">
                <a:latin typeface="Century Gothic" panose="020B0502020202020204" pitchFamily="34" charset="0"/>
              </a:rPr>
              <a:t>chroma</a:t>
            </a:r>
            <a:r>
              <a:rPr lang="en-AU" sz="2800" dirty="0" smtClean="0">
                <a:latin typeface="Century Gothic" panose="020B0502020202020204" pitchFamily="34" charset="0"/>
              </a:rPr>
              <a:t> key.</a:t>
            </a:r>
          </a:p>
          <a:p>
            <a:pPr marL="514350" indent="-514350">
              <a:spcAft>
                <a:spcPts val="1200"/>
              </a:spcAft>
              <a:buAutoNum type="arabicPeriod"/>
            </a:pPr>
            <a:r>
              <a:rPr lang="en-AU" sz="2800" dirty="0" smtClean="0">
                <a:latin typeface="Century Gothic" panose="020B0502020202020204" pitchFamily="34" charset="0"/>
              </a:rPr>
              <a:t>Save and export to camera roll for sharing.</a:t>
            </a:r>
          </a:p>
          <a:p>
            <a:pPr>
              <a:spcAft>
                <a:spcPts val="1200"/>
              </a:spcAft>
            </a:pPr>
            <a:r>
              <a:rPr lang="en-AU" sz="2800" dirty="0">
                <a:latin typeface="Century Gothic" panose="020B0502020202020204" pitchFamily="34" charset="0"/>
              </a:rPr>
              <a:t> </a:t>
            </a:r>
            <a:r>
              <a:rPr lang="en-AU" sz="2800" dirty="0" smtClean="0">
                <a:latin typeface="Century Gothic" panose="020B0502020202020204" pitchFamily="34" charset="0"/>
              </a:rPr>
              <a:t>    </a:t>
            </a:r>
            <a:endParaRPr lang="en-AU" sz="3600" dirty="0" smtClean="0">
              <a:latin typeface="Century Gothic" panose="020B0502020202020204" pitchFamily="34" charset="0"/>
            </a:endParaRPr>
          </a:p>
          <a:p>
            <a:pPr marL="342900" indent="-342900">
              <a:buAutoNum type="arabicPeriod"/>
            </a:pPr>
            <a:endParaRPr lang="en-AU" sz="3600" dirty="0">
              <a:latin typeface="Century Gothic" panose="020B0502020202020204" pitchFamily="34" charset="0"/>
            </a:endParaRPr>
          </a:p>
          <a:p>
            <a:pPr lvl="3"/>
            <a:r>
              <a:rPr lang="en-AU" sz="3600" dirty="0" smtClean="0">
                <a:latin typeface="Century Gothic" panose="020B0502020202020204" pitchFamily="34" charset="0"/>
              </a:rPr>
              <a:t>										</a:t>
            </a:r>
            <a:endParaRPr lang="en-AU" sz="2400" i="1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80221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229033" y="2701688"/>
            <a:ext cx="10264876" cy="2421464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AU" sz="7200" dirty="0" smtClean="0">
                <a:latin typeface="Kids Play" panose="02000500000000000000" pitchFamily="2" charset="0"/>
              </a:rPr>
              <a:t>Project 3: Create a comic strip</a:t>
            </a:r>
            <a:endParaRPr lang="en-AU" sz="7200" dirty="0">
              <a:latin typeface="Kids Play" panose="02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32710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ictwithmissc.weebly.com/uploads/8/0/3/2/8032186/_6334610_ori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0220" y="368709"/>
            <a:ext cx="8291870" cy="6218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04800" y="368709"/>
            <a:ext cx="2861187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3200" u="sng" dirty="0">
                <a:latin typeface="SF Comic Script" panose="02000506000000020004" pitchFamily="2" charset="0"/>
              </a:rPr>
              <a:t>Text innovation</a:t>
            </a:r>
          </a:p>
          <a:p>
            <a:pPr algn="ctr"/>
            <a:r>
              <a:rPr lang="en-AU" sz="2800" dirty="0">
                <a:latin typeface="SF Comic Script" panose="02000506000000020004" pitchFamily="2" charset="0"/>
              </a:rPr>
              <a:t>After reading </a:t>
            </a:r>
            <a:r>
              <a:rPr lang="en-AU" sz="2800" dirty="0" err="1">
                <a:latin typeface="SF Comic Script" panose="02000506000000020004" pitchFamily="2" charset="0"/>
              </a:rPr>
              <a:t>superfinger</a:t>
            </a:r>
            <a:r>
              <a:rPr lang="en-AU" sz="2800" dirty="0">
                <a:latin typeface="SF Comic Script" panose="02000506000000020004" pitchFamily="2" charset="0"/>
              </a:rPr>
              <a:t> in 13</a:t>
            </a:r>
            <a:r>
              <a:rPr lang="en-AU" sz="2800" baseline="30000" dirty="0">
                <a:latin typeface="SF Comic Script" panose="02000506000000020004" pitchFamily="2" charset="0"/>
              </a:rPr>
              <a:t>th</a:t>
            </a:r>
            <a:r>
              <a:rPr lang="en-AU" sz="2800" dirty="0">
                <a:latin typeface="SF Comic Script" panose="02000506000000020004" pitchFamily="2" charset="0"/>
              </a:rPr>
              <a:t> story treehouse create your own </a:t>
            </a:r>
            <a:r>
              <a:rPr lang="en-AU" sz="2800" dirty="0" err="1">
                <a:latin typeface="SF Comic Script" panose="02000506000000020004" pitchFamily="2" charset="0"/>
              </a:rPr>
              <a:t>superfinger</a:t>
            </a:r>
            <a:r>
              <a:rPr lang="en-AU" sz="2800" dirty="0">
                <a:latin typeface="SF Comic Script" panose="02000506000000020004" pitchFamily="2" charset="0"/>
              </a:rPr>
              <a:t> comic</a:t>
            </a:r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6267627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ictwithmissc.weebly.com/uploads/8/0/3/2/8032186/_6080762_ori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8568" y="408305"/>
            <a:ext cx="8199748" cy="6149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98455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5954" y="2787075"/>
            <a:ext cx="1373431" cy="138921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" name="Picture 6" descr="https://encrypted-tbn3.gstatic.com/images?q=tbn:ANd9GcT_SIGAcVxY7KVwHg_W37pZdKK0enu20zKsiXLEoxflRIJrWdlT5w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8338" y="4599326"/>
            <a:ext cx="1363533" cy="136353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937" y="2811281"/>
            <a:ext cx="1365012" cy="13650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28" name="Picture 4" descr="http://a4.mzstatic.com/us/r30/Purple4/v4/a4/da/4d/a4da4d7d-2126-87ff-e7be-418c976bf00c/mzl.dhelfhnq.175x175-75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8339" y="1065037"/>
            <a:ext cx="1363532" cy="136353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cdn-3.digidna.net/wp-content/themes/ProductFolio/images-global/icons/camera-icon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262" y="1020799"/>
            <a:ext cx="1565070" cy="1565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cdn-2.digidna.net/wp-content/themes/ProductFolio/images-global/icons/photos-icon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2371" y="2811281"/>
            <a:ext cx="1463331" cy="1463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://cdn-2.digidna.net/wp-content/themes/ProductFolio/images-global/icons/photos-icon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9183" y="2787075"/>
            <a:ext cx="1487537" cy="1487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ight Arrow 5"/>
          <p:cNvSpPr/>
          <p:nvPr/>
        </p:nvSpPr>
        <p:spPr>
          <a:xfrm>
            <a:off x="1899332" y="1622323"/>
            <a:ext cx="439006" cy="275303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1" name="Right Arrow 10"/>
          <p:cNvSpPr/>
          <p:nvPr/>
        </p:nvSpPr>
        <p:spPr>
          <a:xfrm>
            <a:off x="9242802" y="3344032"/>
            <a:ext cx="439006" cy="275303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Right Arrow 11"/>
          <p:cNvSpPr/>
          <p:nvPr/>
        </p:nvSpPr>
        <p:spPr>
          <a:xfrm>
            <a:off x="7353910" y="3344032"/>
            <a:ext cx="439006" cy="275303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3" name="Right Arrow 12"/>
          <p:cNvSpPr/>
          <p:nvPr/>
        </p:nvSpPr>
        <p:spPr>
          <a:xfrm>
            <a:off x="5476188" y="3356135"/>
            <a:ext cx="439006" cy="275303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4" name="Right Arrow 13"/>
          <p:cNvSpPr/>
          <p:nvPr/>
        </p:nvSpPr>
        <p:spPr>
          <a:xfrm rot="2726538">
            <a:off x="3696528" y="2418736"/>
            <a:ext cx="439006" cy="275303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5" name="Right Arrow 14"/>
          <p:cNvSpPr/>
          <p:nvPr/>
        </p:nvSpPr>
        <p:spPr>
          <a:xfrm rot="19314061">
            <a:off x="3702023" y="4235404"/>
            <a:ext cx="439006" cy="275303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5801033" y="430955"/>
            <a:ext cx="10264876" cy="2421464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AU" sz="7200" dirty="0" smtClean="0">
                <a:latin typeface="Kids Play" panose="02000500000000000000" pitchFamily="2" charset="0"/>
              </a:rPr>
              <a:t>Work flow</a:t>
            </a:r>
            <a:endParaRPr lang="en-AU" sz="7200" dirty="0">
              <a:latin typeface="Kids Play" panose="02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51573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2116" y="422787"/>
            <a:ext cx="11179278" cy="78483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200" dirty="0" smtClean="0">
                <a:latin typeface="Century Gothic" panose="020B0502020202020204" pitchFamily="34" charset="0"/>
              </a:rPr>
              <a:t>1. </a:t>
            </a:r>
            <a:r>
              <a:rPr lang="en-AU" sz="2800" dirty="0" smtClean="0">
                <a:latin typeface="Century Gothic" panose="020B0502020202020204" pitchFamily="34" charset="0"/>
              </a:rPr>
              <a:t>Take a photo of your finger.</a:t>
            </a:r>
          </a:p>
          <a:p>
            <a:r>
              <a:rPr lang="en-AU" sz="2800" dirty="0" smtClean="0">
                <a:latin typeface="Century Gothic" panose="020B0502020202020204" pitchFamily="34" charset="0"/>
              </a:rPr>
              <a:t>2.  Open Hello Oil Painter (or other drawing app)</a:t>
            </a:r>
          </a:p>
          <a:p>
            <a:r>
              <a:rPr lang="en-AU" sz="2800" dirty="0" smtClean="0">
                <a:latin typeface="Century Gothic" panose="020B0502020202020204" pitchFamily="34" charset="0"/>
              </a:rPr>
              <a:t>3.  Import your photo into Oil Painter and dress it up to   </a:t>
            </a:r>
          </a:p>
          <a:p>
            <a:r>
              <a:rPr lang="en-AU" sz="2800" dirty="0">
                <a:latin typeface="Century Gothic" panose="020B0502020202020204" pitchFamily="34" charset="0"/>
              </a:rPr>
              <a:t> </a:t>
            </a:r>
            <a:r>
              <a:rPr lang="en-AU" sz="2800" dirty="0" smtClean="0">
                <a:latin typeface="Century Gothic" panose="020B0502020202020204" pitchFamily="34" charset="0"/>
              </a:rPr>
              <a:t>    look like a super hero.</a:t>
            </a:r>
          </a:p>
          <a:p>
            <a:r>
              <a:rPr lang="en-AU" sz="2800" dirty="0" smtClean="0">
                <a:latin typeface="Century Gothic" panose="020B0502020202020204" pitchFamily="34" charset="0"/>
              </a:rPr>
              <a:t>4.  Save to photo roll.</a:t>
            </a:r>
          </a:p>
          <a:p>
            <a:r>
              <a:rPr lang="en-AU" sz="2800" dirty="0" smtClean="0">
                <a:latin typeface="Century Gothic" panose="020B0502020202020204" pitchFamily="34" charset="0"/>
              </a:rPr>
              <a:t>5.  Open Safari to locate a suitable background image  </a:t>
            </a:r>
          </a:p>
          <a:p>
            <a:r>
              <a:rPr lang="en-AU" sz="2800" dirty="0">
                <a:latin typeface="Century Gothic" panose="020B0502020202020204" pitchFamily="34" charset="0"/>
              </a:rPr>
              <a:t> </a:t>
            </a:r>
            <a:r>
              <a:rPr lang="en-AU" sz="2800" dirty="0" smtClean="0">
                <a:latin typeface="Century Gothic" panose="020B0502020202020204" pitchFamily="34" charset="0"/>
              </a:rPr>
              <a:t>    OR create your own background image in a drawing </a:t>
            </a:r>
          </a:p>
          <a:p>
            <a:r>
              <a:rPr lang="en-AU" sz="2800" dirty="0">
                <a:latin typeface="Century Gothic" panose="020B0502020202020204" pitchFamily="34" charset="0"/>
              </a:rPr>
              <a:t> </a:t>
            </a:r>
            <a:r>
              <a:rPr lang="en-AU" sz="2800" dirty="0" smtClean="0">
                <a:latin typeface="Century Gothic" panose="020B0502020202020204" pitchFamily="34" charset="0"/>
              </a:rPr>
              <a:t>    app OR take a photo for your background!</a:t>
            </a:r>
          </a:p>
          <a:p>
            <a:r>
              <a:rPr lang="en-AU" sz="2800" dirty="0" smtClean="0">
                <a:latin typeface="Century Gothic" panose="020B0502020202020204" pitchFamily="34" charset="0"/>
              </a:rPr>
              <a:t>6.  Save to photo roll.</a:t>
            </a:r>
          </a:p>
          <a:p>
            <a:pPr marL="514350" indent="-514350">
              <a:buAutoNum type="arabicPeriod" startAt="7"/>
            </a:pPr>
            <a:r>
              <a:rPr lang="en-AU" sz="2800" dirty="0" smtClean="0">
                <a:latin typeface="Century Gothic" panose="020B0502020202020204" pitchFamily="34" charset="0"/>
              </a:rPr>
              <a:t>Open Superimpose. Add background, then foreground, </a:t>
            </a:r>
          </a:p>
          <a:p>
            <a:r>
              <a:rPr lang="en-AU" sz="2800" dirty="0">
                <a:latin typeface="Century Gothic" panose="020B0502020202020204" pitchFamily="34" charset="0"/>
              </a:rPr>
              <a:t> </a:t>
            </a:r>
            <a:r>
              <a:rPr lang="en-AU" sz="2800" dirty="0" smtClean="0">
                <a:latin typeface="Century Gothic" panose="020B0502020202020204" pitchFamily="34" charset="0"/>
              </a:rPr>
              <a:t>    apply mask then transform to arrange. Merge and export.</a:t>
            </a:r>
          </a:p>
          <a:p>
            <a:pPr marL="514350" indent="-514350">
              <a:buAutoNum type="arabicPeriod" startAt="8"/>
            </a:pPr>
            <a:r>
              <a:rPr lang="en-AU" sz="2800" dirty="0" smtClean="0">
                <a:latin typeface="Century Gothic" panose="020B0502020202020204" pitchFamily="34" charset="0"/>
              </a:rPr>
              <a:t>Open Strip Designer. Import image into frame. Add speech    	 bubbles. </a:t>
            </a:r>
          </a:p>
          <a:p>
            <a:pPr marL="514350" indent="-514350">
              <a:buAutoNum type="arabicPeriod" startAt="8"/>
            </a:pPr>
            <a:r>
              <a:rPr lang="en-AU" sz="2800" dirty="0" smtClean="0">
                <a:latin typeface="Century Gothic" panose="020B0502020202020204" pitchFamily="34" charset="0"/>
              </a:rPr>
              <a:t>Repeat process for other frames!</a:t>
            </a:r>
          </a:p>
          <a:p>
            <a:pPr marL="342900" indent="-342900">
              <a:buAutoNum type="arabicPeriod"/>
            </a:pPr>
            <a:endParaRPr lang="en-AU" sz="3600" dirty="0" smtClean="0">
              <a:latin typeface="Century Gothic" panose="020B0502020202020204" pitchFamily="34" charset="0"/>
            </a:endParaRPr>
          </a:p>
          <a:p>
            <a:pPr marL="342900" indent="-342900">
              <a:buAutoNum type="arabicPeriod"/>
            </a:pPr>
            <a:endParaRPr lang="en-AU" sz="3600" dirty="0">
              <a:latin typeface="Century Gothic" panose="020B0502020202020204" pitchFamily="34" charset="0"/>
            </a:endParaRPr>
          </a:p>
          <a:p>
            <a:pPr lvl="3"/>
            <a:r>
              <a:rPr lang="en-AU" sz="3600" dirty="0" smtClean="0">
                <a:latin typeface="Century Gothic" panose="020B0502020202020204" pitchFamily="34" charset="0"/>
              </a:rPr>
              <a:t>										</a:t>
            </a:r>
            <a:endParaRPr lang="en-AU" sz="2400" i="1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64658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229033" y="2701688"/>
            <a:ext cx="10264876" cy="2421464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AU" sz="7200" dirty="0" smtClean="0">
                <a:latin typeface="Kids Play" panose="02000500000000000000" pitchFamily="2" charset="0"/>
              </a:rPr>
              <a:t>Project 4: Create a comic video</a:t>
            </a:r>
            <a:endParaRPr lang="en-AU" sz="7200" dirty="0">
              <a:latin typeface="Kids Play" panose="02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21326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1484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44385" y="876811"/>
            <a:ext cx="8128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89324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2585884" y="410771"/>
            <a:ext cx="8328435" cy="2421464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AU" sz="7200" dirty="0" smtClean="0">
                <a:latin typeface="Kids Play" panose="02000500000000000000" pitchFamily="2" charset="0"/>
              </a:rPr>
              <a:t>What is app smashing?</a:t>
            </a:r>
            <a:endParaRPr lang="en-AU" sz="7200" dirty="0">
              <a:latin typeface="Kids Play" panose="02000500000000000000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01213" y="2045110"/>
            <a:ext cx="1002890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AU" sz="3600" dirty="0" smtClean="0">
                <a:latin typeface="Century Gothic" panose="020B0502020202020204" pitchFamily="34" charset="0"/>
              </a:rPr>
              <a:t> Create content with one app.</a:t>
            </a:r>
          </a:p>
          <a:p>
            <a:pPr marL="342900" indent="-342900">
              <a:buAutoNum type="arabicPeriod"/>
            </a:pPr>
            <a:r>
              <a:rPr lang="en-AU" sz="3600" dirty="0" smtClean="0">
                <a:latin typeface="Century Gothic" panose="020B0502020202020204" pitchFamily="34" charset="0"/>
              </a:rPr>
              <a:t> Create content in another app.</a:t>
            </a:r>
          </a:p>
          <a:p>
            <a:pPr marL="342900" indent="-342900">
              <a:buAutoNum type="arabicPeriod"/>
            </a:pPr>
            <a:r>
              <a:rPr lang="en-AU" sz="3600" dirty="0" smtClean="0">
                <a:latin typeface="Century Gothic" panose="020B0502020202020204" pitchFamily="34" charset="0"/>
              </a:rPr>
              <a:t> Merge the content together (smash it)</a:t>
            </a:r>
          </a:p>
          <a:p>
            <a:pPr marL="342900" indent="-342900">
              <a:buAutoNum type="arabicPeriod"/>
            </a:pPr>
            <a:r>
              <a:rPr lang="en-AU" sz="3600" dirty="0" smtClean="0">
                <a:latin typeface="Century Gothic" panose="020B0502020202020204" pitchFamily="34" charset="0"/>
              </a:rPr>
              <a:t> Publish content to the web.</a:t>
            </a:r>
          </a:p>
          <a:p>
            <a:pPr marL="342900" indent="-342900">
              <a:buAutoNum type="arabicPeriod"/>
            </a:pPr>
            <a:endParaRPr lang="en-AU" sz="3600" dirty="0">
              <a:latin typeface="Century Gothic" panose="020B0502020202020204" pitchFamily="34" charset="0"/>
            </a:endParaRPr>
          </a:p>
          <a:p>
            <a:pPr lvl="3"/>
            <a:r>
              <a:rPr lang="en-AU" sz="3600" dirty="0" smtClean="0">
                <a:latin typeface="Century Gothic" panose="020B0502020202020204" pitchFamily="34" charset="0"/>
              </a:rPr>
              <a:t>										</a:t>
            </a:r>
            <a:r>
              <a:rPr lang="en-AU" sz="2400" i="1" dirty="0" smtClean="0">
                <a:latin typeface="Century Gothic" panose="020B0502020202020204" pitchFamily="34" charset="0"/>
              </a:rPr>
              <a:t>Greg </a:t>
            </a:r>
            <a:r>
              <a:rPr lang="en-AU" sz="2400" i="1" dirty="0" err="1" smtClean="0">
                <a:latin typeface="Century Gothic" panose="020B0502020202020204" pitchFamily="34" charset="0"/>
              </a:rPr>
              <a:t>Kulowiec</a:t>
            </a:r>
            <a:r>
              <a:rPr lang="en-AU" sz="2400" i="1" dirty="0" smtClean="0">
                <a:latin typeface="Century Gothic" panose="020B0502020202020204" pitchFamily="34" charset="0"/>
              </a:rPr>
              <a:t> (ETT 2013)</a:t>
            </a:r>
            <a:endParaRPr lang="en-AU" sz="2400" i="1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294351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98288" y="205115"/>
            <a:ext cx="7924835" cy="242146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3" name="Picture 6" descr="https://encrypted-tbn3.gstatic.com/images?q=tbn:ANd9GcT_SIGAcVxY7KVwHg_W37pZdKK0enu20zKsiXLEoxflRIJrWdlT5w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1014" y="1653956"/>
            <a:ext cx="870057" cy="87005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9301" y="1217984"/>
            <a:ext cx="871000" cy="871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28" name="Picture 4" descr="http://a4.mzstatic.com/us/r30/Purple4/v4/a4/da/4d/a4da4d7d-2126-87ff-e7be-418c976bf00c/mzl.dhelfhnq.175x175-7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6698" y="322710"/>
            <a:ext cx="870056" cy="8700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cdn-3.digidna.net/wp-content/themes/ProductFolio/images-global/icons/camera-icon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778" y="322710"/>
            <a:ext cx="998655" cy="998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cdn-2.digidna.net/wp-content/themes/ProductFolio/images-global/icons/photos-icon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171" y="1220592"/>
            <a:ext cx="933736" cy="933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://cdn-2.digidna.net/wp-content/themes/ProductFolio/images-global/icons/photos-icon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2058" y="1224939"/>
            <a:ext cx="949182" cy="949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ight Arrow 5"/>
          <p:cNvSpPr/>
          <p:nvPr/>
        </p:nvSpPr>
        <p:spPr>
          <a:xfrm>
            <a:off x="1270068" y="717757"/>
            <a:ext cx="161995" cy="175668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1" name="Right Arrow 10"/>
          <p:cNvSpPr/>
          <p:nvPr/>
        </p:nvSpPr>
        <p:spPr>
          <a:xfrm rot="7098230">
            <a:off x="5231353" y="2487918"/>
            <a:ext cx="710191" cy="275303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Right Arrow 11"/>
          <p:cNvSpPr/>
          <p:nvPr/>
        </p:nvSpPr>
        <p:spPr>
          <a:xfrm>
            <a:off x="5223303" y="1575212"/>
            <a:ext cx="298392" cy="184761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3" name="Right Arrow 12"/>
          <p:cNvSpPr/>
          <p:nvPr/>
        </p:nvSpPr>
        <p:spPr>
          <a:xfrm>
            <a:off x="3837814" y="1566121"/>
            <a:ext cx="293193" cy="193853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4" name="Right Arrow 13"/>
          <p:cNvSpPr/>
          <p:nvPr/>
        </p:nvSpPr>
        <p:spPr>
          <a:xfrm rot="2726538">
            <a:off x="2465791" y="1135133"/>
            <a:ext cx="280125" cy="101588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5" name="Right Arrow 14"/>
          <p:cNvSpPr/>
          <p:nvPr/>
        </p:nvSpPr>
        <p:spPr>
          <a:xfrm rot="19314061">
            <a:off x="2476119" y="1913776"/>
            <a:ext cx="251277" cy="136426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750025" y="4946054"/>
            <a:ext cx="10264876" cy="2421464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AU" sz="7200" dirty="0" smtClean="0">
                <a:latin typeface="Kids Play" panose="02000500000000000000" pitchFamily="2" charset="0"/>
              </a:rPr>
              <a:t>Work flow</a:t>
            </a:r>
            <a:endParaRPr lang="en-AU" sz="7200" dirty="0">
              <a:latin typeface="Kids Play" panose="02000500000000000000" pitchFamily="2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8793" y="3108808"/>
            <a:ext cx="1343016" cy="134983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8555" y="3108808"/>
            <a:ext cx="1367263" cy="1346547"/>
          </a:xfrm>
          <a:prstGeom prst="rect">
            <a:avLst/>
          </a:prstGeom>
        </p:spPr>
      </p:pic>
      <p:sp>
        <p:nvSpPr>
          <p:cNvPr id="18" name="Right Arrow 17"/>
          <p:cNvSpPr/>
          <p:nvPr/>
        </p:nvSpPr>
        <p:spPr>
          <a:xfrm rot="3727237">
            <a:off x="6264886" y="2492421"/>
            <a:ext cx="705489" cy="275303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1936" y="1217984"/>
            <a:ext cx="861102" cy="871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0" name="Right Arrow 19"/>
          <p:cNvSpPr/>
          <p:nvPr/>
        </p:nvSpPr>
        <p:spPr>
          <a:xfrm>
            <a:off x="6601768" y="1575212"/>
            <a:ext cx="344667" cy="184761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8177" y="5107697"/>
            <a:ext cx="1274001" cy="127400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2" name="Picture 10" descr="http://cdn-2.digidna.net/wp-content/themes/ProductFolio/images-global/icons/photos-icon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7086" y="5107699"/>
            <a:ext cx="1411170" cy="1411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ight Arrow 22"/>
          <p:cNvSpPr/>
          <p:nvPr/>
        </p:nvSpPr>
        <p:spPr>
          <a:xfrm rot="7098230">
            <a:off x="6666125" y="4632965"/>
            <a:ext cx="427156" cy="275303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4" name="Right Arrow 23"/>
          <p:cNvSpPr/>
          <p:nvPr/>
        </p:nvSpPr>
        <p:spPr>
          <a:xfrm rot="3727237">
            <a:off x="5447338" y="4633119"/>
            <a:ext cx="427156" cy="275303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5" name="Right Arrow 24"/>
          <p:cNvSpPr/>
          <p:nvPr/>
        </p:nvSpPr>
        <p:spPr>
          <a:xfrm>
            <a:off x="7307114" y="5637308"/>
            <a:ext cx="427156" cy="275303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26" name="Picture 10" descr="http://cdn-2.digidna.net/wp-content/themes/ProductFolio/images-global/icons/photos-icon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4002" y="5107697"/>
            <a:ext cx="1411170" cy="1411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Right Arrow 26"/>
          <p:cNvSpPr/>
          <p:nvPr/>
        </p:nvSpPr>
        <p:spPr>
          <a:xfrm>
            <a:off x="9586557" y="5637308"/>
            <a:ext cx="427156" cy="275303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26191709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2116" y="422787"/>
            <a:ext cx="11179278" cy="63863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AU" sz="3200" dirty="0" smtClean="0">
                <a:latin typeface="Century Gothic" panose="020B0502020202020204" pitchFamily="34" charset="0"/>
              </a:rPr>
              <a:t>1. </a:t>
            </a:r>
            <a:r>
              <a:rPr lang="en-AU" sz="2800" dirty="0" smtClean="0">
                <a:latin typeface="Century Gothic" panose="020B0502020202020204" pitchFamily="34" charset="0"/>
              </a:rPr>
              <a:t>Open either </a:t>
            </a:r>
            <a:r>
              <a:rPr lang="en-AU" sz="2800" dirty="0" err="1" smtClean="0">
                <a:latin typeface="Century Gothic" panose="020B0502020202020204" pitchFamily="34" charset="0"/>
              </a:rPr>
              <a:t>ChatterPix</a:t>
            </a:r>
            <a:r>
              <a:rPr lang="en-AU" sz="2800" dirty="0" smtClean="0">
                <a:latin typeface="Century Gothic" panose="020B0502020202020204" pitchFamily="34" charset="0"/>
              </a:rPr>
              <a:t> Kids or </a:t>
            </a:r>
            <a:r>
              <a:rPr lang="en-AU" sz="2800" dirty="0" err="1" smtClean="0">
                <a:latin typeface="Century Gothic" panose="020B0502020202020204" pitchFamily="34" charset="0"/>
              </a:rPr>
              <a:t>Yakit</a:t>
            </a:r>
            <a:r>
              <a:rPr lang="en-AU" sz="2800" dirty="0" smtClean="0">
                <a:latin typeface="Century Gothic" panose="020B0502020202020204" pitchFamily="34" charset="0"/>
              </a:rPr>
              <a:t> Kids.</a:t>
            </a:r>
          </a:p>
          <a:p>
            <a:pPr>
              <a:spcAft>
                <a:spcPts val="600"/>
              </a:spcAft>
            </a:pPr>
            <a:r>
              <a:rPr lang="en-AU" sz="2800" dirty="0" smtClean="0">
                <a:latin typeface="Century Gothic" panose="020B0502020202020204" pitchFamily="34" charset="0"/>
              </a:rPr>
              <a:t>2.  Import previously created image.</a:t>
            </a:r>
          </a:p>
          <a:p>
            <a:pPr>
              <a:spcAft>
                <a:spcPts val="600"/>
              </a:spcAft>
            </a:pPr>
            <a:r>
              <a:rPr lang="en-AU" sz="2800" dirty="0" smtClean="0">
                <a:latin typeface="Century Gothic" panose="020B0502020202020204" pitchFamily="34" charset="0"/>
              </a:rPr>
              <a:t>3.  Add narration to the image to create a video.</a:t>
            </a:r>
          </a:p>
          <a:p>
            <a:pPr>
              <a:spcAft>
                <a:spcPts val="600"/>
              </a:spcAft>
            </a:pPr>
            <a:r>
              <a:rPr lang="en-AU" sz="2800" dirty="0" smtClean="0">
                <a:latin typeface="Century Gothic" panose="020B0502020202020204" pitchFamily="34" charset="0"/>
              </a:rPr>
              <a:t>4.  Save to photo roll.</a:t>
            </a:r>
          </a:p>
          <a:p>
            <a:pPr>
              <a:spcAft>
                <a:spcPts val="600"/>
              </a:spcAft>
            </a:pPr>
            <a:r>
              <a:rPr lang="en-AU" sz="2800" dirty="0" smtClean="0">
                <a:latin typeface="Century Gothic" panose="020B0502020202020204" pitchFamily="34" charset="0"/>
              </a:rPr>
              <a:t>5.  Repeat for each scene.</a:t>
            </a:r>
          </a:p>
          <a:p>
            <a:pPr>
              <a:spcAft>
                <a:spcPts val="600"/>
              </a:spcAft>
            </a:pPr>
            <a:r>
              <a:rPr lang="en-AU" sz="2800" dirty="0" smtClean="0">
                <a:latin typeface="Century Gothic" panose="020B0502020202020204" pitchFamily="34" charset="0"/>
              </a:rPr>
              <a:t>6.  Open iMovie.</a:t>
            </a:r>
          </a:p>
          <a:p>
            <a:pPr marL="514350" indent="-514350">
              <a:spcAft>
                <a:spcPts val="600"/>
              </a:spcAft>
              <a:buAutoNum type="arabicPeriod" startAt="7"/>
            </a:pPr>
            <a:r>
              <a:rPr lang="en-AU" sz="2800" dirty="0" smtClean="0">
                <a:latin typeface="Century Gothic" panose="020B0502020202020204" pitchFamily="34" charset="0"/>
              </a:rPr>
              <a:t>Import each video,</a:t>
            </a:r>
          </a:p>
          <a:p>
            <a:pPr marL="514350" indent="-514350">
              <a:spcAft>
                <a:spcPts val="600"/>
              </a:spcAft>
              <a:buAutoNum type="arabicPeriod" startAt="8"/>
            </a:pPr>
            <a:r>
              <a:rPr lang="en-AU" sz="2800" dirty="0" smtClean="0">
                <a:latin typeface="Century Gothic" panose="020B0502020202020204" pitchFamily="34" charset="0"/>
              </a:rPr>
              <a:t>Add titles, audio and transitions.</a:t>
            </a:r>
          </a:p>
          <a:p>
            <a:pPr marL="514350" indent="-514350">
              <a:spcAft>
                <a:spcPts val="600"/>
              </a:spcAft>
              <a:buAutoNum type="arabicPeriod" startAt="8"/>
            </a:pPr>
            <a:r>
              <a:rPr lang="en-AU" sz="2800" dirty="0" smtClean="0">
                <a:latin typeface="Century Gothic" panose="020B0502020202020204" pitchFamily="34" charset="0"/>
              </a:rPr>
              <a:t>Save completed project to photo roll for sharing!</a:t>
            </a:r>
          </a:p>
          <a:p>
            <a:pPr marL="342900" indent="-342900">
              <a:buAutoNum type="arabicPeriod"/>
            </a:pPr>
            <a:endParaRPr lang="en-AU" sz="3600" dirty="0" smtClean="0">
              <a:latin typeface="Century Gothic" panose="020B0502020202020204" pitchFamily="34" charset="0"/>
            </a:endParaRPr>
          </a:p>
          <a:p>
            <a:pPr marL="342900" indent="-342900">
              <a:buAutoNum type="arabicPeriod"/>
            </a:pPr>
            <a:endParaRPr lang="en-AU" sz="3600" dirty="0">
              <a:latin typeface="Century Gothic" panose="020B0502020202020204" pitchFamily="34" charset="0"/>
            </a:endParaRPr>
          </a:p>
          <a:p>
            <a:pPr lvl="3"/>
            <a:r>
              <a:rPr lang="en-AU" sz="3600" dirty="0" smtClean="0">
                <a:latin typeface="Century Gothic" panose="020B0502020202020204" pitchFamily="34" charset="0"/>
              </a:rPr>
              <a:t>										</a:t>
            </a:r>
            <a:endParaRPr lang="en-AU" sz="2400" i="1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969797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11013" y="2727914"/>
            <a:ext cx="898988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latin typeface="Century Gothic"/>
                <a:cs typeface="Century Gothic"/>
              </a:rPr>
              <a:t>http://</a:t>
            </a:r>
            <a:r>
              <a:rPr lang="en-US" sz="4400" dirty="0" err="1">
                <a:latin typeface="Century Gothic"/>
                <a:cs typeface="Century Gothic"/>
              </a:rPr>
              <a:t>i</a:t>
            </a:r>
            <a:r>
              <a:rPr lang="en-US" sz="4400" dirty="0" err="1" smtClean="0">
                <a:latin typeface="Century Gothic"/>
                <a:cs typeface="Century Gothic"/>
              </a:rPr>
              <a:t>ctwithmisssc.weebly.com</a:t>
            </a:r>
            <a:endParaRPr lang="en-US" sz="4400" dirty="0"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6974611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052053" y="2406720"/>
            <a:ext cx="10264876" cy="2421464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AU" sz="7200" dirty="0" smtClean="0">
                <a:latin typeface="Kids Play" panose="02000500000000000000" pitchFamily="2" charset="0"/>
              </a:rPr>
              <a:t>Project 1: Narrate a stop motion animation</a:t>
            </a:r>
            <a:endParaRPr lang="en-AU" sz="7200" dirty="0">
              <a:latin typeface="Kids Play" panose="02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70919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he water cycle by Max, Sam N, Jono and Jeremy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3419" y="475034"/>
            <a:ext cx="5410200" cy="3048000"/>
          </a:xfrm>
          <a:prstGeom prst="rect">
            <a:avLst/>
          </a:prstGeom>
        </p:spPr>
      </p:pic>
      <p:pic>
        <p:nvPicPr>
          <p:cNvPr id="4" name="The Glider paper plane procedure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211921" y="3169595"/>
            <a:ext cx="54102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00391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Picture 10" descr="http://cdn-2.digidna.net/wp-content/themes/ProductFolio/images-global/icons/photos-icon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8956" y="2854942"/>
            <a:ext cx="1429899" cy="1429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ight Arrow 10"/>
          <p:cNvSpPr/>
          <p:nvPr/>
        </p:nvSpPr>
        <p:spPr>
          <a:xfrm>
            <a:off x="8152164" y="3361672"/>
            <a:ext cx="439006" cy="275303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Right Arrow 11"/>
          <p:cNvSpPr/>
          <p:nvPr/>
        </p:nvSpPr>
        <p:spPr>
          <a:xfrm>
            <a:off x="5999902" y="3361673"/>
            <a:ext cx="439006" cy="275303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3" name="Right Arrow 12"/>
          <p:cNvSpPr/>
          <p:nvPr/>
        </p:nvSpPr>
        <p:spPr>
          <a:xfrm>
            <a:off x="3680498" y="3361673"/>
            <a:ext cx="439006" cy="275303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4248377" y="430955"/>
            <a:ext cx="10264876" cy="2421464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AU" sz="7200" dirty="0" smtClean="0">
                <a:latin typeface="Kids Play" panose="02000500000000000000" pitchFamily="2" charset="0"/>
              </a:rPr>
              <a:t>Work flow</a:t>
            </a:r>
            <a:endParaRPr lang="en-AU" sz="7200" dirty="0">
              <a:latin typeface="Kids Play" panose="02000500000000000000" pitchFamily="2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1228" y="2854942"/>
            <a:ext cx="1333500" cy="13335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8786" y="2870061"/>
            <a:ext cx="1333500" cy="13335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8" name="Picture 10" descr="http://cdn-2.digidna.net/wp-content/themes/ProductFolio/images-global/icons/photos-icon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1048" y="2852419"/>
            <a:ext cx="1429899" cy="1429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56595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/>
          <p:cNvSpPr txBox="1">
            <a:spLocks/>
          </p:cNvSpPr>
          <p:nvPr/>
        </p:nvSpPr>
        <p:spPr>
          <a:xfrm>
            <a:off x="3019726" y="430955"/>
            <a:ext cx="10264876" cy="2421464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AU" sz="7200" dirty="0" smtClean="0">
                <a:latin typeface="Kids Play" panose="02000500000000000000" pitchFamily="2" charset="0"/>
              </a:rPr>
              <a:t>How can we apply it?</a:t>
            </a:r>
            <a:endParaRPr lang="en-AU" sz="7200" dirty="0">
              <a:latin typeface="Kids Play" panose="02000500000000000000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101213" y="2045110"/>
            <a:ext cx="1002890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sz="2400" i="1" dirty="0" smtClean="0">
                <a:latin typeface="Century Gothic" panose="020B0502020202020204" pitchFamily="34" charset="0"/>
              </a:rPr>
              <a:t>Explain a scientific concept e.g. water cycle, photosynthesis.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sz="2400" i="1" dirty="0" smtClean="0">
                <a:latin typeface="Century Gothic" panose="020B0502020202020204" pitchFamily="34" charset="0"/>
              </a:rPr>
              <a:t>Create a procedural text e.g. how to make paper aeroplanes.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sz="2400" i="1" dirty="0" smtClean="0">
                <a:latin typeface="Century Gothic" panose="020B0502020202020204" pitchFamily="34" charset="0"/>
              </a:rPr>
              <a:t>Narrate a flow chart.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sz="2400" i="1" dirty="0" smtClean="0">
                <a:latin typeface="Century Gothic" panose="020B0502020202020204" pitchFamily="34" charset="0"/>
              </a:rPr>
              <a:t>Recreate a scene from a picture book.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sz="2400" i="1" dirty="0" smtClean="0">
                <a:latin typeface="Century Gothic" panose="020B0502020202020204" pitchFamily="34" charset="0"/>
              </a:rPr>
              <a:t>Create an advertisement e.g. </a:t>
            </a:r>
            <a:r>
              <a:rPr lang="en-AU" sz="2400" i="1" dirty="0">
                <a:latin typeface="Century Gothic" panose="020B0502020202020204" pitchFamily="34" charset="0"/>
              </a:rPr>
              <a:t>S</a:t>
            </a:r>
            <a:r>
              <a:rPr lang="en-AU" sz="2400" i="1" dirty="0" smtClean="0">
                <a:latin typeface="Century Gothic" panose="020B0502020202020204" pitchFamily="34" charset="0"/>
              </a:rPr>
              <a:t>kittles</a:t>
            </a:r>
            <a:endParaRPr lang="en-AU" sz="2400" i="1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62480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11277" y="668593"/>
            <a:ext cx="11179278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spcAft>
                <a:spcPts val="1200"/>
              </a:spcAft>
              <a:buAutoNum type="arabicPeriod"/>
            </a:pPr>
            <a:r>
              <a:rPr lang="en-AU" sz="2800" dirty="0" smtClean="0">
                <a:latin typeface="Century Gothic" panose="020B0502020202020204" pitchFamily="34" charset="0"/>
              </a:rPr>
              <a:t>Create a stop motion animation using </a:t>
            </a:r>
            <a:r>
              <a:rPr lang="en-AU" sz="2800" dirty="0" err="1" smtClean="0">
                <a:latin typeface="Century Gothic" panose="020B0502020202020204" pitchFamily="34" charset="0"/>
              </a:rPr>
              <a:t>iMotion</a:t>
            </a:r>
            <a:r>
              <a:rPr lang="en-AU" sz="2800" dirty="0" smtClean="0">
                <a:latin typeface="Century Gothic" panose="020B0502020202020204" pitchFamily="34" charset="0"/>
              </a:rPr>
              <a:t> HD</a:t>
            </a:r>
          </a:p>
          <a:p>
            <a:pPr marL="514350" indent="-514350">
              <a:spcAft>
                <a:spcPts val="1200"/>
              </a:spcAft>
              <a:buAutoNum type="arabicPeriod"/>
            </a:pPr>
            <a:r>
              <a:rPr lang="en-AU" sz="2800" dirty="0" smtClean="0">
                <a:latin typeface="Century Gothic" panose="020B0502020202020204" pitchFamily="34" charset="0"/>
              </a:rPr>
              <a:t>Export to camera roll.</a:t>
            </a:r>
          </a:p>
          <a:p>
            <a:pPr marL="514350" indent="-514350">
              <a:spcAft>
                <a:spcPts val="1200"/>
              </a:spcAft>
              <a:buAutoNum type="arabicPeriod"/>
            </a:pPr>
            <a:r>
              <a:rPr lang="en-AU" sz="2800" dirty="0" smtClean="0">
                <a:latin typeface="Century Gothic" panose="020B0502020202020204" pitchFamily="34" charset="0"/>
              </a:rPr>
              <a:t>Import into iMovie.</a:t>
            </a:r>
          </a:p>
          <a:p>
            <a:pPr marL="514350" indent="-514350">
              <a:spcAft>
                <a:spcPts val="1200"/>
              </a:spcAft>
              <a:buAutoNum type="arabicPeriod"/>
            </a:pPr>
            <a:r>
              <a:rPr lang="en-AU" sz="2800" dirty="0" smtClean="0">
                <a:latin typeface="Century Gothic" panose="020B0502020202020204" pitchFamily="34" charset="0"/>
              </a:rPr>
              <a:t>Add narration.</a:t>
            </a:r>
          </a:p>
          <a:p>
            <a:pPr marL="514350" indent="-514350">
              <a:spcAft>
                <a:spcPts val="1200"/>
              </a:spcAft>
              <a:buAutoNum type="arabicPeriod"/>
            </a:pPr>
            <a:r>
              <a:rPr lang="en-AU" sz="2800" dirty="0" smtClean="0">
                <a:latin typeface="Century Gothic" panose="020B0502020202020204" pitchFamily="34" charset="0"/>
              </a:rPr>
              <a:t>Export to camera roll </a:t>
            </a:r>
          </a:p>
          <a:p>
            <a:pPr>
              <a:spcAft>
                <a:spcPts val="1200"/>
              </a:spcAft>
            </a:pPr>
            <a:r>
              <a:rPr lang="en-AU" sz="2800" dirty="0">
                <a:latin typeface="Century Gothic" panose="020B0502020202020204" pitchFamily="34" charset="0"/>
              </a:rPr>
              <a:t> </a:t>
            </a:r>
            <a:r>
              <a:rPr lang="en-AU" sz="2800" dirty="0" smtClean="0">
                <a:latin typeface="Century Gothic" panose="020B0502020202020204" pitchFamily="34" charset="0"/>
              </a:rPr>
              <a:t>    for sharing.</a:t>
            </a:r>
          </a:p>
          <a:p>
            <a:pPr marL="342900" indent="-342900">
              <a:buAutoNum type="arabicPeriod"/>
            </a:pPr>
            <a:endParaRPr lang="en-AU" sz="3600" dirty="0" smtClean="0">
              <a:latin typeface="Century Gothic" panose="020B0502020202020204" pitchFamily="34" charset="0"/>
            </a:endParaRPr>
          </a:p>
          <a:p>
            <a:pPr marL="342900" indent="-342900">
              <a:buAutoNum type="arabicPeriod"/>
            </a:pPr>
            <a:endParaRPr lang="en-AU" sz="3600" dirty="0">
              <a:latin typeface="Century Gothic" panose="020B0502020202020204" pitchFamily="34" charset="0"/>
            </a:endParaRPr>
          </a:p>
          <a:p>
            <a:pPr lvl="3"/>
            <a:r>
              <a:rPr lang="en-AU" sz="3600" dirty="0" smtClean="0">
                <a:latin typeface="Century Gothic" panose="020B0502020202020204" pitchFamily="34" charset="0"/>
              </a:rPr>
              <a:t>										</a:t>
            </a:r>
            <a:endParaRPr lang="en-AU" sz="2400" i="1" dirty="0">
              <a:latin typeface="Century Gothic" panose="020B0502020202020204" pitchFamily="34" charset="0"/>
            </a:endParaRPr>
          </a:p>
        </p:txBody>
      </p:sp>
      <p:pic>
        <p:nvPicPr>
          <p:cNvPr id="3" name="Picture 2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9138" y="2595715"/>
            <a:ext cx="6779343" cy="3873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7476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052053" y="2406720"/>
            <a:ext cx="10264876" cy="2421464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AU" sz="7200" dirty="0" smtClean="0">
                <a:latin typeface="Kids Play" panose="02000500000000000000" pitchFamily="2" charset="0"/>
              </a:rPr>
              <a:t>Project 2: video Narration using green screen technology</a:t>
            </a:r>
            <a:endParaRPr lang="en-AU" sz="7200" dirty="0">
              <a:latin typeface="Kids Play" panose="02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9228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1474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44574" y="1229481"/>
            <a:ext cx="8128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0150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elestial">
  <a:themeElements>
    <a:clrScheme name="Celestial">
      <a:dk1>
        <a:sysClr val="windowText" lastClr="000000"/>
      </a:dk1>
      <a:lt1>
        <a:sysClr val="window" lastClr="FFFFFF"/>
      </a:lt1>
      <a:dk2>
        <a:srgbClr val="18276C"/>
      </a:dk2>
      <a:lt2>
        <a:srgbClr val="EBEBEB"/>
      </a:lt2>
      <a:accent1>
        <a:srgbClr val="AC3EC1"/>
      </a:accent1>
      <a:accent2>
        <a:srgbClr val="477BD1"/>
      </a:accent2>
      <a:accent3>
        <a:srgbClr val="46B298"/>
      </a:accent3>
      <a:accent4>
        <a:srgbClr val="90BA4C"/>
      </a:accent4>
      <a:accent5>
        <a:srgbClr val="DD9D31"/>
      </a:accent5>
      <a:accent6>
        <a:srgbClr val="E25247"/>
      </a:accent6>
      <a:hlink>
        <a:srgbClr val="C573D2"/>
      </a:hlink>
      <a:folHlink>
        <a:srgbClr val="CCAEE8"/>
      </a:folHlink>
    </a:clrScheme>
    <a:fontScheme name="Celestial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elestial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82000"/>
                <a:alpha val="7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0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1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6000"/>
                <a:hueMod val="100000"/>
                <a:satMod val="180000"/>
                <a:lumMod val="110000"/>
              </a:schemeClr>
            </a:gs>
            <a:gs pos="100000">
              <a:schemeClr val="phClr">
                <a:shade val="96000"/>
                <a:satMod val="160000"/>
                <a:lumMod val="100000"/>
              </a:schemeClr>
            </a:gs>
          </a:gsLst>
          <a:lin ang="4740000" scaled="1"/>
        </a:gradFill>
        <a:blipFill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Celestial" id="{C4BB2A3D-0E93-4C5F-B0D2-9D3FCE089CC5}" vid="{42E5908D-19A2-46FD-89FA-638B126129E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Celestial</Template>
  <TotalTime>543</TotalTime>
  <Words>460</Words>
  <Application>Microsoft Macintosh PowerPoint</Application>
  <PresentationFormat>Custom</PresentationFormat>
  <Paragraphs>87</Paragraphs>
  <Slides>22</Slides>
  <Notes>0</Notes>
  <HiddenSlides>0</HiddenSlides>
  <MMClips>5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Celestial</vt:lpstr>
      <vt:lpstr>Unleash student creativity with app smashing!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NSW, Department of Education and Training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App Smashing your way to creativity</dc:title>
  <dc:creator>Laura Chaffey</dc:creator>
  <cp:lastModifiedBy>Laura Chaffey</cp:lastModifiedBy>
  <cp:revision>19</cp:revision>
  <dcterms:created xsi:type="dcterms:W3CDTF">2014-06-29T22:45:53Z</dcterms:created>
  <dcterms:modified xsi:type="dcterms:W3CDTF">2014-07-01T20:28:06Z</dcterms:modified>
</cp:coreProperties>
</file>