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87" r:id="rId4"/>
    <p:sldId id="275" r:id="rId5"/>
    <p:sldId id="257" r:id="rId6"/>
    <p:sldId id="262" r:id="rId7"/>
    <p:sldId id="296" r:id="rId8"/>
    <p:sldId id="263" r:id="rId9"/>
    <p:sldId id="289" r:id="rId10"/>
    <p:sldId id="264" r:id="rId11"/>
    <p:sldId id="265" r:id="rId12"/>
    <p:sldId id="266" r:id="rId13"/>
    <p:sldId id="267" r:id="rId14"/>
    <p:sldId id="259" r:id="rId15"/>
    <p:sldId id="260" r:id="rId16"/>
    <p:sldId id="269" r:id="rId17"/>
    <p:sldId id="277" r:id="rId18"/>
    <p:sldId id="288" r:id="rId19"/>
    <p:sldId id="282" r:id="rId20"/>
    <p:sldId id="290" r:id="rId21"/>
    <p:sldId id="294" r:id="rId22"/>
    <p:sldId id="279" r:id="rId23"/>
    <p:sldId id="297" r:id="rId24"/>
    <p:sldId id="298" r:id="rId25"/>
    <p:sldId id="299" r:id="rId26"/>
    <p:sldId id="300" r:id="rId27"/>
    <p:sldId id="291" r:id="rId28"/>
    <p:sldId id="292" r:id="rId29"/>
    <p:sldId id="278" r:id="rId30"/>
    <p:sldId id="285" r:id="rId31"/>
    <p:sldId id="281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6" autoAdjust="0"/>
    <p:restoredTop sz="94660"/>
  </p:normalViewPr>
  <p:slideViewPr>
    <p:cSldViewPr snapToGrid="0">
      <p:cViewPr varScale="1">
        <p:scale>
          <a:sx n="136" d="100"/>
          <a:sy n="136" d="100"/>
        </p:scale>
        <p:origin x="-120" y="-3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30/06/14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30/06/14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30/06/14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30/06/14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30/06/14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30/06/14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30/06/14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30/06/14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30/06/14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30/06/14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30/06/14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30/06/14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30/06/14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30/06/14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30/06/14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30/06/14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30/06/14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30/06/14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ictwithmissc.weebly.com/tellagami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nglink.com/scene/367518598576472066%23tlsite" TargetMode="External"/><Relationship Id="rId4" Type="http://schemas.openxmlformats.org/officeDocument/2006/relationships/image" Target="../media/image22.png"/><Relationship Id="rId5" Type="http://schemas.openxmlformats.org/officeDocument/2006/relationships/hyperlink" Target="https://www.thinglink.com/scene/360995988745224194%23tlsite" TargetMode="External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ictwithmissc.weebly.com/yakit--chatterpix.html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ictwithmissc.weebly.com/postcards.html" TargetMode="External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ictwithmissc.weebly.com/haiku-deck.html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hyperlink" Target="http://ictwithmissc.weebly.com/puppet-pals.html" TargetMode="External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ictwithmissc.weebly.com/sock-puppets-lessons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tjpsmaths.wikispaces.com/2d_angles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7679" y="2076251"/>
            <a:ext cx="9448800" cy="1825096"/>
          </a:xfrm>
        </p:spPr>
        <p:txBody>
          <a:bodyPr>
            <a:normAutofit fontScale="90000"/>
          </a:bodyPr>
          <a:lstStyle/>
          <a:p>
            <a:r>
              <a:rPr lang="en-AU" sz="9600" dirty="0" err="1" smtClean="0">
                <a:solidFill>
                  <a:srgbClr val="FF0000"/>
                </a:solidFill>
                <a:latin typeface="SF Slapstick Comic" panose="00000400000000000000" pitchFamily="2" charset="0"/>
              </a:rPr>
              <a:t>D</a:t>
            </a:r>
            <a:r>
              <a:rPr lang="en-AU" sz="9600" dirty="0" err="1" smtClean="0">
                <a:solidFill>
                  <a:srgbClr val="0070C0"/>
                </a:solidFill>
                <a:latin typeface="SF Slapstick Comic" panose="00000400000000000000" pitchFamily="2" charset="0"/>
              </a:rPr>
              <a:t>I</a:t>
            </a:r>
            <a:r>
              <a:rPr lang="en-AU" sz="9600" dirty="0" err="1" smtClean="0">
                <a:solidFill>
                  <a:srgbClr val="FFC000"/>
                </a:solidFill>
                <a:latin typeface="SF Slapstick Comic" panose="00000400000000000000" pitchFamily="2" charset="0"/>
              </a:rPr>
              <a:t>G</a:t>
            </a:r>
            <a:r>
              <a:rPr lang="en-AU" sz="9600" dirty="0" err="1" smtClean="0">
                <a:solidFill>
                  <a:srgbClr val="00B050"/>
                </a:solidFill>
                <a:latin typeface="SF Slapstick Comic" panose="00000400000000000000" pitchFamily="2" charset="0"/>
              </a:rPr>
              <a:t>i</a:t>
            </a:r>
            <a:r>
              <a:rPr lang="en-AU" sz="9600" dirty="0" err="1" smtClean="0">
                <a:solidFill>
                  <a:srgbClr val="7030A0"/>
                </a:solidFill>
                <a:latin typeface="SF Slapstick Comic" panose="00000400000000000000" pitchFamily="2" charset="0"/>
              </a:rPr>
              <a:t>T</a:t>
            </a:r>
            <a:r>
              <a:rPr lang="en-AU" sz="9600" dirty="0" err="1" smtClean="0">
                <a:solidFill>
                  <a:srgbClr val="FF0000"/>
                </a:solidFill>
                <a:latin typeface="SF Slapstick Comic" panose="00000400000000000000" pitchFamily="2" charset="0"/>
              </a:rPr>
              <a:t>A</a:t>
            </a:r>
            <a:r>
              <a:rPr lang="en-AU" sz="9600" dirty="0" err="1" smtClean="0">
                <a:solidFill>
                  <a:srgbClr val="0070C0"/>
                </a:solidFill>
                <a:latin typeface="SF Slapstick Comic" panose="00000400000000000000" pitchFamily="2" charset="0"/>
              </a:rPr>
              <a:t>L</a:t>
            </a:r>
            <a:r>
              <a:rPr lang="en-AU" sz="9600" dirty="0" smtClean="0">
                <a:solidFill>
                  <a:srgbClr val="0070C0"/>
                </a:solidFill>
                <a:latin typeface="SF Slapstick Comic" panose="00000400000000000000" pitchFamily="2" charset="0"/>
              </a:rPr>
              <a:t> </a:t>
            </a:r>
            <a:r>
              <a:rPr lang="en-AU" sz="9600" dirty="0" smtClean="0">
                <a:solidFill>
                  <a:srgbClr val="FFC000"/>
                </a:solidFill>
                <a:latin typeface="SF Slapstick Comic" panose="00000400000000000000" pitchFamily="2" charset="0"/>
              </a:rPr>
              <a:t>A</a:t>
            </a:r>
            <a:r>
              <a:rPr lang="en-AU" sz="9600" dirty="0" smtClean="0">
                <a:solidFill>
                  <a:srgbClr val="00B050"/>
                </a:solidFill>
                <a:latin typeface="SF Slapstick Comic" panose="00000400000000000000" pitchFamily="2" charset="0"/>
              </a:rPr>
              <a:t>N</a:t>
            </a:r>
            <a:r>
              <a:rPr lang="en-AU" sz="9600" dirty="0" smtClean="0">
                <a:solidFill>
                  <a:srgbClr val="7030A0"/>
                </a:solidFill>
                <a:latin typeface="SF Slapstick Comic" panose="00000400000000000000" pitchFamily="2" charset="0"/>
              </a:rPr>
              <a:t>D </a:t>
            </a:r>
            <a:br>
              <a:rPr lang="en-AU" sz="9600" dirty="0" smtClean="0">
                <a:solidFill>
                  <a:srgbClr val="7030A0"/>
                </a:solidFill>
                <a:latin typeface="SF Slapstick Comic" panose="00000400000000000000" pitchFamily="2" charset="0"/>
              </a:rPr>
            </a:br>
            <a:r>
              <a:rPr lang="en-AU" sz="9600" dirty="0" err="1" smtClean="0">
                <a:solidFill>
                  <a:srgbClr val="FF0000"/>
                </a:solidFill>
                <a:latin typeface="SF Slapstick Comic" panose="00000400000000000000" pitchFamily="2" charset="0"/>
              </a:rPr>
              <a:t>M</a:t>
            </a:r>
            <a:r>
              <a:rPr lang="en-AU" sz="9600" dirty="0" err="1" smtClean="0">
                <a:solidFill>
                  <a:srgbClr val="0070C0"/>
                </a:solidFill>
                <a:latin typeface="SF Slapstick Comic" panose="00000400000000000000" pitchFamily="2" charset="0"/>
              </a:rPr>
              <a:t>U</a:t>
            </a:r>
            <a:r>
              <a:rPr lang="en-AU" sz="9600" dirty="0" err="1" smtClean="0">
                <a:solidFill>
                  <a:srgbClr val="FFC000"/>
                </a:solidFill>
                <a:latin typeface="SF Slapstick Comic" panose="00000400000000000000" pitchFamily="2" charset="0"/>
              </a:rPr>
              <a:t>L</a:t>
            </a:r>
            <a:r>
              <a:rPr lang="en-AU" sz="9600" dirty="0" err="1" smtClean="0">
                <a:solidFill>
                  <a:srgbClr val="7030A0"/>
                </a:solidFill>
                <a:latin typeface="SF Slapstick Comic" panose="00000400000000000000" pitchFamily="2" charset="0"/>
              </a:rPr>
              <a:t>T</a:t>
            </a:r>
            <a:r>
              <a:rPr lang="en-AU" sz="9600" dirty="0" err="1" smtClean="0">
                <a:solidFill>
                  <a:srgbClr val="00B050"/>
                </a:solidFill>
                <a:latin typeface="SF Slapstick Comic" panose="00000400000000000000" pitchFamily="2" charset="0"/>
              </a:rPr>
              <a:t>i</a:t>
            </a:r>
            <a:r>
              <a:rPr lang="en-AU" sz="9600" dirty="0" err="1" smtClean="0">
                <a:solidFill>
                  <a:srgbClr val="FFC000"/>
                </a:solidFill>
                <a:latin typeface="SF Slapstick Comic" panose="00000400000000000000" pitchFamily="2" charset="0"/>
              </a:rPr>
              <a:t>M</a:t>
            </a:r>
            <a:r>
              <a:rPr lang="en-AU" sz="9600" dirty="0" err="1" smtClean="0">
                <a:solidFill>
                  <a:srgbClr val="00B050"/>
                </a:solidFill>
                <a:latin typeface="SF Slapstick Comic" panose="00000400000000000000" pitchFamily="2" charset="0"/>
              </a:rPr>
              <a:t>O</a:t>
            </a:r>
            <a:r>
              <a:rPr lang="en-AU" sz="9600" dirty="0" err="1" smtClean="0">
                <a:solidFill>
                  <a:srgbClr val="7030A0"/>
                </a:solidFill>
                <a:latin typeface="SF Slapstick Comic" panose="00000400000000000000" pitchFamily="2" charset="0"/>
              </a:rPr>
              <a:t>D</a:t>
            </a:r>
            <a:r>
              <a:rPr lang="en-AU" sz="9600" dirty="0" err="1" smtClean="0">
                <a:solidFill>
                  <a:srgbClr val="FF0000"/>
                </a:solidFill>
                <a:latin typeface="SF Slapstick Comic" panose="00000400000000000000" pitchFamily="2" charset="0"/>
              </a:rPr>
              <a:t>A</a:t>
            </a:r>
            <a:r>
              <a:rPr lang="en-AU" sz="9600" dirty="0" err="1" smtClean="0">
                <a:solidFill>
                  <a:srgbClr val="0070C0"/>
                </a:solidFill>
                <a:latin typeface="SF Slapstick Comic" panose="00000400000000000000" pitchFamily="2" charset="0"/>
              </a:rPr>
              <a:t>L</a:t>
            </a:r>
            <a:r>
              <a:rPr lang="en-AU" sz="9600" dirty="0" smtClean="0">
                <a:solidFill>
                  <a:srgbClr val="0070C0"/>
                </a:solidFill>
                <a:latin typeface="SF Slapstick Comic" panose="00000400000000000000" pitchFamily="2" charset="0"/>
              </a:rPr>
              <a:t> </a:t>
            </a:r>
            <a:r>
              <a:rPr lang="en-AU" sz="9600" dirty="0" smtClean="0">
                <a:solidFill>
                  <a:srgbClr val="FFC000"/>
                </a:solidFill>
                <a:latin typeface="SF Slapstick Comic" panose="00000400000000000000" pitchFamily="2" charset="0"/>
              </a:rPr>
              <a:t>T</a:t>
            </a:r>
            <a:r>
              <a:rPr lang="en-AU" sz="9600" dirty="0" smtClean="0">
                <a:solidFill>
                  <a:srgbClr val="00B050"/>
                </a:solidFill>
                <a:latin typeface="SF Slapstick Comic" panose="00000400000000000000" pitchFamily="2" charset="0"/>
              </a:rPr>
              <a:t>E</a:t>
            </a:r>
            <a:r>
              <a:rPr lang="en-AU" sz="9600" dirty="0" smtClean="0">
                <a:solidFill>
                  <a:srgbClr val="7030A0"/>
                </a:solidFill>
                <a:latin typeface="SF Slapstick Comic" panose="00000400000000000000" pitchFamily="2" charset="0"/>
              </a:rPr>
              <a:t>X</a:t>
            </a:r>
            <a:r>
              <a:rPr lang="en-AU" sz="9600" dirty="0" smtClean="0">
                <a:solidFill>
                  <a:srgbClr val="FF0000"/>
                </a:solidFill>
                <a:latin typeface="SF Slapstick Comic" panose="00000400000000000000" pitchFamily="2" charset="0"/>
              </a:rPr>
              <a:t>T</a:t>
            </a:r>
            <a:r>
              <a:rPr lang="en-AU" sz="9600" dirty="0" smtClean="0">
                <a:solidFill>
                  <a:srgbClr val="0070C0"/>
                </a:solidFill>
                <a:latin typeface="SF Slapstick Comic" panose="00000400000000000000" pitchFamily="2" charset="0"/>
              </a:rPr>
              <a:t>S </a:t>
            </a:r>
            <a:endParaRPr lang="en-AU" sz="9600" dirty="0">
              <a:solidFill>
                <a:srgbClr val="FFC000"/>
              </a:solidFill>
              <a:latin typeface="SF Slapstick Comic" panose="000004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7679" y="3901347"/>
            <a:ext cx="9448800" cy="685800"/>
          </a:xfrm>
        </p:spPr>
        <p:txBody>
          <a:bodyPr>
            <a:normAutofit/>
          </a:bodyPr>
          <a:lstStyle/>
          <a:p>
            <a:r>
              <a:rPr lang="en-AU" sz="3600" dirty="0">
                <a:latin typeface="SF Slapstick Comic" panose="00000400000000000000" pitchFamily="2" charset="0"/>
              </a:rPr>
              <a:t>i</a:t>
            </a:r>
            <a:r>
              <a:rPr lang="en-AU" sz="3600" dirty="0" smtClean="0">
                <a:latin typeface="SF Slapstick Comic" panose="00000400000000000000" pitchFamily="2" charset="0"/>
              </a:rPr>
              <a:t>n the primary classroom</a:t>
            </a:r>
            <a:endParaRPr lang="en-AU" sz="3600" dirty="0">
              <a:latin typeface="SF Slapstick Comic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034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26013" y="2059301"/>
            <a:ext cx="29496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u="sng" dirty="0" smtClean="0">
                <a:solidFill>
                  <a:srgbClr val="00B050"/>
                </a:solidFill>
                <a:latin typeface="SF Slapstick Comic"/>
                <a:cs typeface="SF Slapstick Comic"/>
              </a:rPr>
              <a:t>Shape hunt</a:t>
            </a:r>
          </a:p>
          <a:p>
            <a:pPr algn="ctr"/>
            <a:endParaRPr lang="en-AU" sz="2800" dirty="0">
              <a:solidFill>
                <a:srgbClr val="00B050"/>
              </a:solidFill>
              <a:latin typeface="SF Slapstick Comic"/>
              <a:cs typeface="SF Slapstick Comic"/>
            </a:endParaRPr>
          </a:p>
          <a:p>
            <a:pPr algn="ctr"/>
            <a:r>
              <a:rPr lang="en-AU" sz="2800" dirty="0" smtClean="0">
                <a:solidFill>
                  <a:srgbClr val="00B050"/>
                </a:solidFill>
                <a:latin typeface="SF Slapstick Comic"/>
                <a:cs typeface="SF Slapstick Comic"/>
              </a:rPr>
              <a:t>Find 3D shapes around the school and label them</a:t>
            </a:r>
            <a:endParaRPr lang="en-AU" sz="2800" dirty="0">
              <a:solidFill>
                <a:srgbClr val="00B050"/>
              </a:solidFill>
              <a:latin typeface="SF Slapstick Comic"/>
              <a:cs typeface="SF Slapstick Comic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8126" t="29183" r="33840" b="23628"/>
          <a:stretch/>
        </p:blipFill>
        <p:spPr>
          <a:xfrm>
            <a:off x="678426" y="412954"/>
            <a:ext cx="7855974" cy="60918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12909" y="521111"/>
            <a:ext cx="3579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 smtClean="0">
                <a:solidFill>
                  <a:srgbClr val="7030A0"/>
                </a:solidFill>
                <a:latin typeface="SF Slapstick Comic"/>
                <a:cs typeface="SF Slapstick Comic"/>
              </a:rPr>
              <a:t>Maths </a:t>
            </a:r>
          </a:p>
          <a:p>
            <a:pPr algn="ctr"/>
            <a:r>
              <a:rPr lang="en-AU" sz="2800" dirty="0" smtClean="0">
                <a:solidFill>
                  <a:srgbClr val="7030A0"/>
                </a:solidFill>
                <a:latin typeface="SF Slapstick Comic"/>
                <a:cs typeface="SF Slapstick Comic"/>
              </a:rPr>
              <a:t>Differentiated tasks</a:t>
            </a:r>
            <a:endParaRPr lang="en-AU" sz="2800" dirty="0">
              <a:solidFill>
                <a:srgbClr val="7030A0"/>
              </a:solidFill>
              <a:latin typeface="SF Slapstick Comic"/>
              <a:cs typeface="SF Slapstick Comic"/>
            </a:endParaRPr>
          </a:p>
        </p:txBody>
      </p:sp>
    </p:spTree>
    <p:extLst>
      <p:ext uri="{BB962C8B-B14F-4D97-AF65-F5344CB8AC3E}">
        <p14:creationId xmlns:p14="http://schemas.microsoft.com/office/powerpoint/2010/main" val="2497437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42323" y="1341547"/>
            <a:ext cx="25170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u="sng" dirty="0" smtClean="0">
                <a:solidFill>
                  <a:srgbClr val="00B050"/>
                </a:solidFill>
                <a:latin typeface="SF Slapstick Comic"/>
                <a:cs typeface="SF Slapstick Comic"/>
              </a:rPr>
              <a:t>Shape Story</a:t>
            </a:r>
          </a:p>
          <a:p>
            <a:pPr algn="ctr"/>
            <a:endParaRPr lang="en-AU" sz="2800" dirty="0">
              <a:solidFill>
                <a:srgbClr val="00B050"/>
              </a:solidFill>
              <a:latin typeface="SF Slapstick Comic"/>
              <a:cs typeface="SF Slapstick Comic"/>
            </a:endParaRPr>
          </a:p>
          <a:p>
            <a:pPr algn="ctr"/>
            <a:r>
              <a:rPr lang="en-AU" sz="2800" dirty="0" smtClean="0">
                <a:solidFill>
                  <a:srgbClr val="00B050"/>
                </a:solidFill>
                <a:latin typeface="SF Slapstick Comic"/>
                <a:cs typeface="SF Slapstick Comic"/>
              </a:rPr>
              <a:t>Demonstrate your knowledge of 3D shapes.</a:t>
            </a:r>
            <a:endParaRPr lang="en-AU" sz="2800" dirty="0">
              <a:solidFill>
                <a:srgbClr val="00B050"/>
              </a:solidFill>
              <a:latin typeface="SF Slapstick Comic"/>
              <a:cs typeface="SF Slapstick Com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4" y="167148"/>
            <a:ext cx="8665496" cy="649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376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37523" y="1341547"/>
            <a:ext cx="26842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u="sng" dirty="0" smtClean="0">
                <a:solidFill>
                  <a:srgbClr val="0070C0"/>
                </a:solidFill>
                <a:latin typeface="SF Slapstick Comic"/>
                <a:cs typeface="SF Slapstick Comic"/>
              </a:rPr>
              <a:t>PD/Health</a:t>
            </a:r>
          </a:p>
          <a:p>
            <a:pPr algn="ctr"/>
            <a:endParaRPr lang="en-AU" sz="2800" dirty="0">
              <a:solidFill>
                <a:srgbClr val="0070C0"/>
              </a:solidFill>
              <a:latin typeface="SF Slapstick Comic"/>
              <a:cs typeface="SF Slapstick Comic"/>
            </a:endParaRPr>
          </a:p>
          <a:p>
            <a:pPr algn="ctr"/>
            <a:r>
              <a:rPr lang="en-AU" sz="2800" dirty="0" smtClean="0">
                <a:solidFill>
                  <a:srgbClr val="0070C0"/>
                </a:solidFill>
                <a:latin typeface="SF Slapstick Comic"/>
                <a:cs typeface="SF Slapstick Comic"/>
              </a:rPr>
              <a:t>Role play an example of using an </a:t>
            </a:r>
            <a:r>
              <a:rPr lang="en-AU" sz="2800" dirty="0" err="1" smtClean="0">
                <a:solidFill>
                  <a:srgbClr val="0070C0"/>
                </a:solidFill>
                <a:latin typeface="SF Slapstick Comic"/>
                <a:cs typeface="SF Slapstick Comic"/>
              </a:rPr>
              <a:t>iMessage</a:t>
            </a:r>
            <a:endParaRPr lang="en-AU" sz="2800" dirty="0">
              <a:solidFill>
                <a:srgbClr val="0070C0"/>
              </a:solidFill>
              <a:latin typeface="SF Slapstick Comic"/>
              <a:cs typeface="SF Slapstick Comic"/>
            </a:endParaRPr>
          </a:p>
        </p:txBody>
      </p:sp>
      <p:pic>
        <p:nvPicPr>
          <p:cNvPr id="8194" name="Picture 2" descr="http://ictwithmissc.weebly.com/uploads/8/0/3/2/8032186/945029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51" y="319548"/>
            <a:ext cx="8213213" cy="615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887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83329" y="584463"/>
            <a:ext cx="286118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u="sng" dirty="0" smtClean="0">
                <a:solidFill>
                  <a:srgbClr val="FF0000"/>
                </a:solidFill>
                <a:latin typeface="SF Slapstick Comic"/>
                <a:cs typeface="SF Slapstick Comic"/>
              </a:rPr>
              <a:t>Advertising!</a:t>
            </a:r>
          </a:p>
          <a:p>
            <a:pPr algn="ctr"/>
            <a:endParaRPr lang="en-AU" sz="2800" dirty="0">
              <a:solidFill>
                <a:srgbClr val="FF0000"/>
              </a:solidFill>
              <a:latin typeface="SF Comic Script" panose="02000506000000020004" pitchFamily="2" charset="0"/>
            </a:endParaRPr>
          </a:p>
          <a:p>
            <a:pPr algn="ctr"/>
            <a:r>
              <a:rPr lang="en-AU" sz="2800" dirty="0" smtClean="0">
                <a:solidFill>
                  <a:srgbClr val="FF0000"/>
                </a:solidFill>
                <a:latin typeface="SF Comic Script" panose="02000506000000020004" pitchFamily="2" charset="0"/>
              </a:rPr>
              <a:t>Insert QR codes into your comics to link your readers with more info – or in this case the school app</a:t>
            </a:r>
            <a:endParaRPr lang="en-AU" sz="2800" dirty="0">
              <a:solidFill>
                <a:srgbClr val="FF0000"/>
              </a:solidFill>
              <a:latin typeface="SF Comic Script" panose="02000506000000020004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7" y="205811"/>
            <a:ext cx="8691716" cy="651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98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321085" y="319550"/>
            <a:ext cx="9117780" cy="632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501910" y="515462"/>
            <a:ext cx="24822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200" dirty="0" smtClean="0">
                <a:solidFill>
                  <a:schemeClr val="accent2">
                    <a:lumMod val="75000"/>
                  </a:schemeClr>
                </a:solidFill>
                <a:latin typeface="SF Slapstick Comic"/>
                <a:cs typeface="SF Slapstick Comic"/>
              </a:rPr>
              <a:t>Punctuation</a:t>
            </a:r>
          </a:p>
          <a:p>
            <a:pPr algn="ctr"/>
            <a:endParaRPr lang="en-AU" sz="2200" dirty="0">
              <a:solidFill>
                <a:schemeClr val="accent2">
                  <a:lumMod val="75000"/>
                </a:schemeClr>
              </a:solidFill>
              <a:latin typeface="SF Slapstick Comic"/>
              <a:cs typeface="SF Slapstick Comic"/>
            </a:endParaRPr>
          </a:p>
          <a:p>
            <a:pPr algn="ctr"/>
            <a:r>
              <a:rPr lang="en-AU" sz="2200" dirty="0" smtClean="0">
                <a:solidFill>
                  <a:schemeClr val="accent2">
                    <a:lumMod val="75000"/>
                  </a:schemeClr>
                </a:solidFill>
                <a:latin typeface="SF Slapstick Comic"/>
                <a:cs typeface="SF Slapstick Comic"/>
              </a:rPr>
              <a:t>Using Speech marks</a:t>
            </a:r>
          </a:p>
          <a:p>
            <a:pPr algn="ctr"/>
            <a:endParaRPr lang="en-AU" sz="2200" dirty="0">
              <a:solidFill>
                <a:schemeClr val="accent2">
                  <a:lumMod val="75000"/>
                </a:schemeClr>
              </a:solidFill>
              <a:latin typeface="SF Slapstick Comic"/>
              <a:cs typeface="SF Slapstick Comic"/>
            </a:endParaRPr>
          </a:p>
          <a:p>
            <a:pPr algn="ctr"/>
            <a:endParaRPr lang="en-AU" sz="2200" dirty="0" smtClean="0">
              <a:solidFill>
                <a:schemeClr val="accent2">
                  <a:lumMod val="75000"/>
                </a:schemeClr>
              </a:solidFill>
              <a:latin typeface="SF Slapstick Comic"/>
              <a:cs typeface="SF Slapstick Comic"/>
            </a:endParaRPr>
          </a:p>
          <a:p>
            <a:pPr algn="ctr"/>
            <a:endParaRPr lang="en-AU" sz="2200" dirty="0">
              <a:solidFill>
                <a:schemeClr val="accent2">
                  <a:lumMod val="75000"/>
                </a:schemeClr>
              </a:solidFill>
              <a:latin typeface="SF Slapstick Comic"/>
              <a:cs typeface="SF Slapstick Comic"/>
            </a:endParaRPr>
          </a:p>
          <a:p>
            <a:pPr algn="ctr"/>
            <a:endParaRPr lang="en-AU" sz="2200" dirty="0">
              <a:solidFill>
                <a:schemeClr val="accent2">
                  <a:lumMod val="75000"/>
                </a:schemeClr>
              </a:solidFill>
              <a:latin typeface="SF Slapstick Comic"/>
              <a:cs typeface="SF Slapstick Comic"/>
            </a:endParaRPr>
          </a:p>
          <a:p>
            <a:pPr algn="ctr"/>
            <a:r>
              <a:rPr lang="en-AU" sz="2200" dirty="0" smtClean="0">
                <a:solidFill>
                  <a:schemeClr val="accent2">
                    <a:lumMod val="75000"/>
                  </a:schemeClr>
                </a:solidFill>
                <a:latin typeface="SF Slapstick Comic"/>
                <a:cs typeface="SF Slapstick Comic"/>
              </a:rPr>
              <a:t>Combined with Dragon detector</a:t>
            </a:r>
            <a:endParaRPr lang="en-AU" sz="2200" dirty="0">
              <a:solidFill>
                <a:schemeClr val="accent2">
                  <a:lumMod val="75000"/>
                </a:schemeClr>
              </a:solidFill>
              <a:latin typeface="SF Slapstick Comic"/>
              <a:cs typeface="SF Slapstick Com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109" y="4289295"/>
            <a:ext cx="1500062" cy="1458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92226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50" y="323208"/>
            <a:ext cx="8339495" cy="625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09728" y="2336572"/>
            <a:ext cx="22133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200" dirty="0" smtClean="0">
                <a:solidFill>
                  <a:srgbClr val="7030A0"/>
                </a:solidFill>
                <a:latin typeface="SF Slapstick Comic"/>
                <a:cs typeface="SF Slapstick Comic"/>
              </a:rPr>
              <a:t>Punctuation</a:t>
            </a:r>
          </a:p>
          <a:p>
            <a:pPr algn="ctr"/>
            <a:endParaRPr lang="en-AU" sz="2200" dirty="0">
              <a:solidFill>
                <a:srgbClr val="7030A0"/>
              </a:solidFill>
              <a:latin typeface="SF Slapstick Comic"/>
              <a:cs typeface="SF Slapstick Comic"/>
            </a:endParaRPr>
          </a:p>
          <a:p>
            <a:pPr algn="ctr"/>
            <a:r>
              <a:rPr lang="en-AU" sz="2200" dirty="0" smtClean="0">
                <a:solidFill>
                  <a:srgbClr val="7030A0"/>
                </a:solidFill>
                <a:latin typeface="SF Slapstick Comic"/>
                <a:cs typeface="SF Slapstick Comic"/>
              </a:rPr>
              <a:t>Using Speech marks</a:t>
            </a:r>
            <a:endParaRPr lang="en-AU" sz="2200" dirty="0">
              <a:solidFill>
                <a:srgbClr val="7030A0"/>
              </a:solidFill>
              <a:latin typeface="SF Slapstick Comic"/>
              <a:cs typeface="SF Slapstick Com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340" y="472006"/>
            <a:ext cx="1500062" cy="1458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95014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28364" y="584463"/>
            <a:ext cx="29326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u="sng" dirty="0" smtClean="0">
                <a:latin typeface="SF Slapstick Comic"/>
                <a:cs typeface="SF Slapstick Comic"/>
              </a:rPr>
              <a:t>Text innovation</a:t>
            </a:r>
          </a:p>
          <a:p>
            <a:pPr algn="ctr"/>
            <a:r>
              <a:rPr lang="en-AU" sz="2400" dirty="0" smtClean="0">
                <a:latin typeface="SF Slapstick Comic"/>
                <a:cs typeface="SF Slapstick Comic"/>
              </a:rPr>
              <a:t>After reading </a:t>
            </a:r>
            <a:r>
              <a:rPr lang="en-AU" sz="2400" dirty="0" err="1" smtClean="0">
                <a:latin typeface="SF Slapstick Comic"/>
                <a:cs typeface="SF Slapstick Comic"/>
              </a:rPr>
              <a:t>superfinger</a:t>
            </a:r>
            <a:r>
              <a:rPr lang="en-AU" sz="2400" dirty="0" smtClean="0">
                <a:latin typeface="SF Slapstick Comic"/>
                <a:cs typeface="SF Slapstick Comic"/>
              </a:rPr>
              <a:t> in 13</a:t>
            </a:r>
            <a:r>
              <a:rPr lang="en-AU" sz="2400" baseline="30000" dirty="0" smtClean="0">
                <a:latin typeface="SF Slapstick Comic"/>
                <a:cs typeface="SF Slapstick Comic"/>
              </a:rPr>
              <a:t>th</a:t>
            </a:r>
            <a:r>
              <a:rPr lang="en-AU" sz="2400" dirty="0" smtClean="0">
                <a:latin typeface="SF Slapstick Comic"/>
                <a:cs typeface="SF Slapstick Comic"/>
              </a:rPr>
              <a:t> story treehouse create your own </a:t>
            </a:r>
            <a:r>
              <a:rPr lang="en-AU" sz="2400" dirty="0" err="1" smtClean="0">
                <a:latin typeface="SF Slapstick Comic"/>
                <a:cs typeface="SF Slapstick Comic"/>
              </a:rPr>
              <a:t>superfinger</a:t>
            </a:r>
            <a:r>
              <a:rPr lang="en-AU" sz="2400" dirty="0" smtClean="0">
                <a:latin typeface="SF Slapstick Comic"/>
                <a:cs typeface="SF Slapstick Comic"/>
              </a:rPr>
              <a:t> comic</a:t>
            </a:r>
            <a:endParaRPr lang="en-AU" sz="2400" dirty="0">
              <a:latin typeface="SF Slapstick Comic"/>
              <a:cs typeface="SF Slapstick Comic"/>
            </a:endParaRPr>
          </a:p>
          <a:p>
            <a:pPr algn="ctr"/>
            <a:endParaRPr lang="en-AU" sz="2800" u="sng" dirty="0" smtClean="0">
              <a:latin typeface="SF Comic Script" panose="02000506000000020004" pitchFamily="2" charset="0"/>
            </a:endParaRPr>
          </a:p>
          <a:p>
            <a:pPr algn="ctr"/>
            <a:endParaRPr lang="en-AU" sz="1600" u="sng" dirty="0" smtClean="0">
              <a:latin typeface="SF Comic Script" panose="02000506000000020004" pitchFamily="2" charset="0"/>
            </a:endParaRPr>
          </a:p>
        </p:txBody>
      </p:sp>
      <p:pic>
        <p:nvPicPr>
          <p:cNvPr id="10244" name="Picture 4" descr="http://ictwithmissc.weebly.com/uploads/8/0/3/2/8032186/_6080762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97" y="349312"/>
            <a:ext cx="8199748" cy="614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061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82092" y="611371"/>
            <a:ext cx="7804726" cy="1825096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5400" dirty="0" err="1" smtClean="0">
                <a:solidFill>
                  <a:srgbClr val="00B050"/>
                </a:solidFill>
                <a:latin typeface="SF Slapstick Comic" panose="00000400000000000000" pitchFamily="2" charset="0"/>
              </a:rPr>
              <a:t>Tellagami</a:t>
            </a:r>
            <a:r>
              <a:rPr lang="en-AU" sz="5400" dirty="0" smtClean="0">
                <a:solidFill>
                  <a:srgbClr val="00B050"/>
                </a:solidFill>
                <a:latin typeface="SF Slapstick Comic" panose="00000400000000000000" pitchFamily="2" charset="0"/>
              </a:rPr>
              <a:t> or buddy poke</a:t>
            </a:r>
            <a:endParaRPr lang="en-AU" sz="5400" dirty="0" smtClean="0">
              <a:solidFill>
                <a:srgbClr val="00B050"/>
              </a:solidFill>
              <a:latin typeface="SF Slapstick Comic" panose="000004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1057" y="2690467"/>
            <a:ext cx="2870669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 smtClean="0">
                <a:solidFill>
                  <a:schemeClr val="accent2">
                    <a:lumMod val="75000"/>
                  </a:schemeClr>
                </a:solidFill>
                <a:latin typeface="SF Slapstick Comic"/>
                <a:cs typeface="SF Slapstick Comic"/>
              </a:rPr>
              <a:t>Persuasive arguments</a:t>
            </a:r>
          </a:p>
          <a:p>
            <a:pPr algn="ctr"/>
            <a:endParaRPr lang="en-AU" sz="2800" dirty="0">
              <a:solidFill>
                <a:schemeClr val="accent2">
                  <a:lumMod val="75000"/>
                </a:schemeClr>
              </a:solidFill>
              <a:latin typeface="SF Slapstick Comic"/>
              <a:cs typeface="SF Slapstick Comic"/>
            </a:endParaRPr>
          </a:p>
          <a:p>
            <a:pPr algn="ctr"/>
            <a:r>
              <a:rPr lang="en-AU" sz="2800" dirty="0" smtClean="0">
                <a:solidFill>
                  <a:schemeClr val="accent2">
                    <a:lumMod val="75000"/>
                  </a:schemeClr>
                </a:solidFill>
                <a:latin typeface="SF Slapstick Comic"/>
                <a:cs typeface="SF Slapstick Comic"/>
              </a:rPr>
              <a:t>Advertisements</a:t>
            </a:r>
          </a:p>
          <a:p>
            <a:pPr algn="ctr"/>
            <a:endParaRPr lang="en-AU" sz="2800" dirty="0">
              <a:solidFill>
                <a:schemeClr val="accent2">
                  <a:lumMod val="75000"/>
                </a:schemeClr>
              </a:solidFill>
              <a:latin typeface="SF Slapstick Comic"/>
              <a:cs typeface="SF Slapstick Comic"/>
            </a:endParaRPr>
          </a:p>
          <a:p>
            <a:pPr algn="ctr"/>
            <a:r>
              <a:rPr lang="en-AU" sz="2800" dirty="0" smtClean="0">
                <a:solidFill>
                  <a:schemeClr val="accent2">
                    <a:lumMod val="75000"/>
                  </a:schemeClr>
                </a:solidFill>
                <a:latin typeface="SF Slapstick Comic"/>
                <a:cs typeface="SF Slapstick Comic"/>
              </a:rPr>
              <a:t>Summaries</a:t>
            </a:r>
          </a:p>
          <a:p>
            <a:pPr algn="ctr"/>
            <a:endParaRPr lang="en-AU" sz="2800" dirty="0">
              <a:solidFill>
                <a:schemeClr val="accent2">
                  <a:lumMod val="75000"/>
                </a:schemeClr>
              </a:solidFill>
              <a:latin typeface="SF Slapstick Comic"/>
              <a:cs typeface="SF Slapstick Comic"/>
            </a:endParaRPr>
          </a:p>
          <a:p>
            <a:pPr algn="ctr"/>
            <a:r>
              <a:rPr lang="en-AU" sz="2800" dirty="0" smtClean="0">
                <a:solidFill>
                  <a:schemeClr val="accent2">
                    <a:lumMod val="75000"/>
                  </a:schemeClr>
                </a:solidFill>
                <a:latin typeface="SF Slapstick Comic"/>
                <a:cs typeface="SF Slapstick Comic"/>
              </a:rPr>
              <a:t>Reviews</a:t>
            </a:r>
            <a:endParaRPr lang="en-AU" sz="2800" dirty="0">
              <a:solidFill>
                <a:schemeClr val="accent2">
                  <a:lumMod val="75000"/>
                </a:schemeClr>
              </a:solidFill>
              <a:latin typeface="SF Slapstick Comic"/>
              <a:cs typeface="SF Slapstick Com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05099" y="2690467"/>
            <a:ext cx="3089355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 smtClean="0">
                <a:solidFill>
                  <a:schemeClr val="accent2">
                    <a:lumMod val="75000"/>
                  </a:schemeClr>
                </a:solidFill>
                <a:latin typeface="SF Slapstick Comic"/>
                <a:cs typeface="SF Slapstick Comic"/>
              </a:rPr>
              <a:t>News or weather report</a:t>
            </a:r>
          </a:p>
          <a:p>
            <a:pPr algn="ctr"/>
            <a:endParaRPr lang="en-AU" sz="2800" dirty="0">
              <a:solidFill>
                <a:schemeClr val="accent2">
                  <a:lumMod val="75000"/>
                </a:schemeClr>
              </a:solidFill>
              <a:latin typeface="SF Slapstick Comic"/>
              <a:cs typeface="SF Slapstick Comic"/>
            </a:endParaRPr>
          </a:p>
          <a:p>
            <a:pPr algn="ctr"/>
            <a:r>
              <a:rPr lang="en-AU" sz="2800" dirty="0" smtClean="0">
                <a:solidFill>
                  <a:schemeClr val="accent2">
                    <a:lumMod val="75000"/>
                  </a:schemeClr>
                </a:solidFill>
                <a:latin typeface="SF Slapstick Comic"/>
                <a:cs typeface="SF Slapstick Comic"/>
              </a:rPr>
              <a:t>Explain a concept</a:t>
            </a:r>
          </a:p>
          <a:p>
            <a:pPr algn="ctr"/>
            <a:endParaRPr lang="en-AU" sz="2800" dirty="0">
              <a:solidFill>
                <a:schemeClr val="accent2">
                  <a:lumMod val="75000"/>
                </a:schemeClr>
              </a:solidFill>
              <a:latin typeface="SF Slapstick Comic"/>
              <a:cs typeface="SF Slapstick Comic"/>
            </a:endParaRPr>
          </a:p>
          <a:p>
            <a:pPr algn="ctr"/>
            <a:r>
              <a:rPr lang="en-AU" sz="2800" dirty="0" smtClean="0">
                <a:solidFill>
                  <a:schemeClr val="accent2">
                    <a:lumMod val="75000"/>
                  </a:schemeClr>
                </a:solidFill>
                <a:latin typeface="SF Slapstick Comic"/>
                <a:cs typeface="SF Slapstick Comic"/>
              </a:rPr>
              <a:t>Describe something</a:t>
            </a:r>
            <a:endParaRPr lang="en-AU" sz="2800" dirty="0">
              <a:solidFill>
                <a:schemeClr val="accent2">
                  <a:lumMod val="75000"/>
                </a:schemeClr>
              </a:solidFill>
              <a:latin typeface="SF Slapstick Comic"/>
              <a:cs typeface="SF Slapstick Com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64560" y="1633827"/>
            <a:ext cx="5110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 smtClean="0">
                <a:solidFill>
                  <a:srgbClr val="00B050"/>
                </a:solidFill>
                <a:latin typeface="SF Slapstick Comic"/>
                <a:cs typeface="SF Slapstick Comic"/>
              </a:rPr>
              <a:t>What could </a:t>
            </a:r>
            <a:r>
              <a:rPr lang="en-AU" sz="2800" dirty="0" smtClean="0">
                <a:solidFill>
                  <a:srgbClr val="00B050"/>
                </a:solidFill>
                <a:latin typeface="SF Slapstick Comic"/>
                <a:cs typeface="SF Slapstick Comic"/>
              </a:rPr>
              <a:t>they</a:t>
            </a:r>
            <a:r>
              <a:rPr lang="en-AU" sz="2800" dirty="0" smtClean="0">
                <a:solidFill>
                  <a:srgbClr val="00B050"/>
                </a:solidFill>
                <a:latin typeface="SF Slapstick Comic"/>
                <a:cs typeface="SF Slapstick Comic"/>
              </a:rPr>
              <a:t> </a:t>
            </a:r>
            <a:r>
              <a:rPr lang="en-AU" sz="2800" dirty="0" smtClean="0">
                <a:solidFill>
                  <a:srgbClr val="00B050"/>
                </a:solidFill>
                <a:latin typeface="SF Slapstick Comic"/>
                <a:cs typeface="SF Slapstick Comic"/>
              </a:rPr>
              <a:t>be used for?</a:t>
            </a:r>
            <a:endParaRPr lang="en-AU" sz="2800" dirty="0">
              <a:solidFill>
                <a:srgbClr val="00B050"/>
              </a:solidFill>
              <a:latin typeface="SF Slapstick Comic"/>
              <a:cs typeface="SF Slapstick Com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6" y="571881"/>
            <a:ext cx="1585166" cy="15851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42996" y="2227188"/>
            <a:ext cx="1769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err="1" smtClean="0"/>
              <a:t>Tellagami</a:t>
            </a:r>
            <a:endParaRPr lang="en-AU" b="1" dirty="0" smtClean="0"/>
          </a:p>
          <a:p>
            <a:pPr algn="ctr"/>
            <a:r>
              <a:rPr lang="en-AU" dirty="0" smtClean="0"/>
              <a:t>FREE  (IAP)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67413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180" y="1181687"/>
            <a:ext cx="4028262" cy="28911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788258" y="506067"/>
            <a:ext cx="478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 smtClean="0">
                <a:solidFill>
                  <a:schemeClr val="accent2">
                    <a:lumMod val="75000"/>
                  </a:schemeClr>
                </a:solidFill>
                <a:latin typeface="SF Comic Script" panose="02000506000000020004" pitchFamily="2" charset="0"/>
              </a:rPr>
              <a:t>Persuasive arguments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2898" y="2731107"/>
            <a:ext cx="478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 smtClean="0">
                <a:solidFill>
                  <a:schemeClr val="accent2">
                    <a:lumMod val="75000"/>
                  </a:schemeClr>
                </a:solidFill>
                <a:latin typeface="SF Comic Script" panose="02000506000000020004" pitchFamily="2" charset="0"/>
              </a:rPr>
              <a:t>Narrative Introductions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0" y="3515361"/>
            <a:ext cx="4939792" cy="2773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03445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25611" y="548640"/>
            <a:ext cx="10404390" cy="406043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7200" dirty="0" err="1" smtClean="0">
                <a:solidFill>
                  <a:srgbClr val="00B050"/>
                </a:solidFill>
                <a:latin typeface="SF Slapstick Comic" panose="00000400000000000000" pitchFamily="2" charset="0"/>
              </a:rPr>
              <a:t>Thinglink</a:t>
            </a:r>
            <a:endParaRPr lang="en-AU" sz="7200" dirty="0" smtClean="0">
              <a:solidFill>
                <a:srgbClr val="00B050"/>
              </a:solidFill>
              <a:latin typeface="SF Slapstick Comic" panose="00000400000000000000" pitchFamily="2" charset="0"/>
            </a:endParaRPr>
          </a:p>
          <a:p>
            <a:pPr algn="ctr"/>
            <a:r>
              <a:rPr lang="en-AU" dirty="0" smtClean="0">
                <a:latin typeface="SF Slapstick Comic" panose="00000400000000000000" pitchFamily="2" charset="0"/>
              </a:rPr>
              <a:t>(App &amp; website)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5006" y="1913475"/>
            <a:ext cx="11643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AU" sz="1600" u="sng" dirty="0" smtClean="0">
              <a:latin typeface="SF Comic Script" panose="02000506000000020004" pitchFamily="2" charset="0"/>
            </a:endParaRPr>
          </a:p>
          <a:p>
            <a:pPr algn="ctr"/>
            <a:r>
              <a:rPr lang="en-AU" sz="4000" dirty="0" smtClean="0">
                <a:solidFill>
                  <a:srgbClr val="00B050"/>
                </a:solidFill>
                <a:latin typeface="SF Comic Script" panose="02000506000000020004" pitchFamily="2" charset="0"/>
              </a:rPr>
              <a:t>create interactive images that</a:t>
            </a:r>
          </a:p>
          <a:p>
            <a:pPr algn="ctr"/>
            <a:r>
              <a:rPr lang="en-AU" sz="4000" dirty="0" smtClean="0">
                <a:solidFill>
                  <a:srgbClr val="00B050"/>
                </a:solidFill>
                <a:latin typeface="SF Comic Script" panose="02000506000000020004" pitchFamily="2" charset="0"/>
              </a:rPr>
              <a:t>Link to text, images, </a:t>
            </a:r>
            <a:r>
              <a:rPr lang="en-AU" sz="4000" dirty="0" err="1" smtClean="0">
                <a:solidFill>
                  <a:srgbClr val="00B050"/>
                </a:solidFill>
                <a:latin typeface="SF Comic Script" panose="02000506000000020004" pitchFamily="2" charset="0"/>
              </a:rPr>
              <a:t>urls</a:t>
            </a:r>
            <a:r>
              <a:rPr lang="en-AU" sz="4000" dirty="0" smtClean="0">
                <a:solidFill>
                  <a:srgbClr val="00B050"/>
                </a:solidFill>
                <a:latin typeface="SF Comic Script" panose="02000506000000020004" pitchFamily="2" charset="0"/>
              </a:rPr>
              <a:t>, videos, anything!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26" y="421767"/>
            <a:ext cx="1492377" cy="14923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472926" y="4808868"/>
            <a:ext cx="4917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AU" sz="1600" u="sng" dirty="0" smtClean="0">
              <a:latin typeface="SF Comic Script" panose="02000506000000020004" pitchFamily="2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AU" sz="4000" dirty="0" smtClean="0">
                <a:solidFill>
                  <a:srgbClr val="FFC000"/>
                </a:solidFill>
                <a:latin typeface="SF Slapstick Comic"/>
                <a:cs typeface="SF Slapstick Comic"/>
              </a:rPr>
              <a:t>Food Webs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AU" sz="4000" dirty="0" smtClean="0">
                <a:solidFill>
                  <a:srgbClr val="FFC000"/>
                </a:solidFill>
                <a:latin typeface="SF Slapstick Comic"/>
                <a:cs typeface="SF Slapstick Comic"/>
              </a:rPr>
              <a:t>Resource Hubs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05028" y="4797422"/>
            <a:ext cx="4917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AU" sz="1600" u="sng" dirty="0" smtClean="0">
              <a:latin typeface="SF Comic Script" panose="02000506000000020004" pitchFamily="2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AU" sz="4000" dirty="0" smtClean="0">
                <a:solidFill>
                  <a:srgbClr val="FFC000"/>
                </a:solidFill>
                <a:latin typeface="SF Slapstick Comic"/>
                <a:cs typeface="SF Slapstick Comic"/>
              </a:rPr>
              <a:t>Predictions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AU" sz="4000" dirty="0" smtClean="0">
                <a:solidFill>
                  <a:srgbClr val="FFC000"/>
                </a:solidFill>
                <a:latin typeface="SF Slapstick Comic"/>
                <a:cs typeface="SF Slapstick Comic"/>
              </a:rPr>
              <a:t>Maps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01455" y="3893863"/>
            <a:ext cx="74814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AU" sz="1600" u="sng" dirty="0" smtClean="0">
              <a:latin typeface="SF Comic Script" panose="02000506000000020004" pitchFamily="2" charset="0"/>
            </a:endParaRPr>
          </a:p>
          <a:p>
            <a:pPr algn="ctr"/>
            <a:r>
              <a:rPr lang="en-AU" sz="4000" dirty="0" smtClean="0">
                <a:solidFill>
                  <a:srgbClr val="FFC000"/>
                </a:solidFill>
                <a:latin typeface="SF Slapstick Comic"/>
                <a:cs typeface="SF Slapstick Comic"/>
              </a:rPr>
              <a:t>How Have My students used it?</a:t>
            </a:r>
          </a:p>
        </p:txBody>
      </p:sp>
      <p:pic>
        <p:nvPicPr>
          <p:cNvPr id="11" name="Picture 10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06" y="4069027"/>
            <a:ext cx="2075816" cy="1557886"/>
          </a:xfrm>
          <a:prstGeom prst="rect">
            <a:avLst/>
          </a:prstGeom>
        </p:spPr>
      </p:pic>
      <p:pic>
        <p:nvPicPr>
          <p:cNvPr id="12" name="Picture 1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7209" y="4171098"/>
            <a:ext cx="2041157" cy="125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7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129407" y="116534"/>
            <a:ext cx="4644851" cy="1431801"/>
          </a:xfrm>
          <a:prstGeom prst="wedgeRoundRectCallout">
            <a:avLst>
              <a:gd name="adj1" fmla="val -9660"/>
              <a:gd name="adj2" fmla="val 94432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 smtClean="0">
                <a:solidFill>
                  <a:schemeClr val="tx1"/>
                </a:solidFill>
              </a:rPr>
              <a:t>experiment </a:t>
            </a:r>
            <a:r>
              <a:rPr lang="en-AU" sz="1600" b="1" dirty="0">
                <a:solidFill>
                  <a:schemeClr val="tx1"/>
                </a:solidFill>
              </a:rPr>
              <a:t>with basic </a:t>
            </a:r>
            <a:r>
              <a:rPr lang="en-AU" sz="1600" b="1" dirty="0">
                <a:solidFill>
                  <a:srgbClr val="7030A0"/>
                </a:solidFill>
              </a:rPr>
              <a:t>visual, multimodal and digital processes</a:t>
            </a:r>
            <a:r>
              <a:rPr lang="en-AU" sz="1600" b="1" dirty="0">
                <a:solidFill>
                  <a:schemeClr val="tx1"/>
                </a:solidFill>
              </a:rPr>
              <a:t> to represent some simple ideas expressed in texts and to convey experiences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301924" y="1781459"/>
            <a:ext cx="3481038" cy="1748481"/>
          </a:xfrm>
          <a:prstGeom prst="wedgeRoundRectCallout">
            <a:avLst>
              <a:gd name="adj1" fmla="val -36766"/>
              <a:gd name="adj2" fmla="val 85115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/>
              <a:t>understand concepts about print and screen, including how books, film and simple </a:t>
            </a:r>
            <a:r>
              <a:rPr lang="en-AU" sz="1600" b="1" dirty="0">
                <a:solidFill>
                  <a:srgbClr val="7030A0"/>
                </a:solidFill>
              </a:rPr>
              <a:t>digital texts work</a:t>
            </a:r>
            <a:r>
              <a:rPr lang="en-AU" sz="1600" b="1" dirty="0"/>
              <a:t>, and know some features of print, for example directionality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3882942" y="3729734"/>
            <a:ext cx="3002692" cy="1060727"/>
          </a:xfrm>
          <a:prstGeom prst="wedgeRoundRectCallout">
            <a:avLst>
              <a:gd name="adj1" fmla="val -72685"/>
              <a:gd name="adj2" fmla="val -7196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/>
              <a:t>compose texts using drawings and other </a:t>
            </a:r>
            <a:r>
              <a:rPr lang="en-AU" sz="1600" b="1" dirty="0">
                <a:solidFill>
                  <a:srgbClr val="7030A0"/>
                </a:solidFill>
              </a:rPr>
              <a:t>visual media</a:t>
            </a:r>
            <a:r>
              <a:rPr lang="en-AU" sz="1600" b="1" dirty="0"/>
              <a:t> to create meaning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4633785" y="5041361"/>
            <a:ext cx="2219668" cy="1359634"/>
          </a:xfrm>
          <a:prstGeom prst="wedgeRoundRectCallout">
            <a:avLst>
              <a:gd name="adj1" fmla="val -8586"/>
              <a:gd name="adj2" fmla="val 70679"/>
              <a:gd name="adj3" fmla="val 16667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/>
              <a:t>recognise parts of print and </a:t>
            </a:r>
            <a:r>
              <a:rPr lang="en-AU" sz="1600" b="1" dirty="0">
                <a:solidFill>
                  <a:srgbClr val="00B0F0"/>
                </a:solidFill>
              </a:rPr>
              <a:t>digital texts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9452918" y="4065373"/>
            <a:ext cx="2496065" cy="1655805"/>
          </a:xfrm>
          <a:prstGeom prst="wedgeRoundRectCallout">
            <a:avLst>
              <a:gd name="adj1" fmla="val -71823"/>
              <a:gd name="adj2" fmla="val -28545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/>
              <a:t>select simple print, visual and/or </a:t>
            </a:r>
            <a:r>
              <a:rPr lang="en-AU" sz="1600" b="1" dirty="0">
                <a:solidFill>
                  <a:srgbClr val="7030A0"/>
                </a:solidFill>
              </a:rPr>
              <a:t>digital texts</a:t>
            </a:r>
            <a:r>
              <a:rPr lang="en-AU" sz="1600" b="1" dirty="0"/>
              <a:t> to read independently for enjoyment and pleasure 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743619" y="143308"/>
            <a:ext cx="2545492" cy="1893674"/>
          </a:xfrm>
          <a:prstGeom prst="wedgeRoundRectCallout">
            <a:avLst>
              <a:gd name="adj1" fmla="val -27629"/>
              <a:gd name="adj2" fmla="val 79466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/>
              <a:t>understand that imaginative texts can be composed for a range of audiences and purposes, using a </a:t>
            </a:r>
            <a:r>
              <a:rPr lang="en-AU" sz="1600" b="1" dirty="0">
                <a:solidFill>
                  <a:srgbClr val="7030A0"/>
                </a:solidFill>
              </a:rPr>
              <a:t>range of media 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955287" y="4819915"/>
            <a:ext cx="2407293" cy="1865480"/>
          </a:xfrm>
          <a:prstGeom prst="wedgeRoundRectCallout">
            <a:avLst>
              <a:gd name="adj1" fmla="val -301"/>
              <a:gd name="adj2" fmla="val -79252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/>
              <a:t>use imagination to represent aspects of an experience using written text, drawings and other </a:t>
            </a:r>
            <a:r>
              <a:rPr lang="en-AU" sz="1600" b="1" dirty="0">
                <a:solidFill>
                  <a:srgbClr val="7030A0"/>
                </a:solidFill>
              </a:rPr>
              <a:t>visual media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7055709" y="2162432"/>
            <a:ext cx="1853514" cy="1902941"/>
          </a:xfrm>
          <a:prstGeom prst="wedgeRoundRectCallout">
            <a:avLst>
              <a:gd name="adj1" fmla="val -86833"/>
              <a:gd name="adj2" fmla="val -698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/>
              <a:t>respond to a range of imaginative and creative texts, including </a:t>
            </a:r>
            <a:r>
              <a:rPr lang="en-AU" sz="1600" b="1" dirty="0">
                <a:solidFill>
                  <a:srgbClr val="7030A0"/>
                </a:solidFill>
              </a:rPr>
              <a:t>visual media 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9496165" y="2116866"/>
            <a:ext cx="2483708" cy="1569309"/>
          </a:xfrm>
          <a:prstGeom prst="wedgeRoundRectCallout">
            <a:avLst>
              <a:gd name="adj1" fmla="val -74565"/>
              <a:gd name="adj2" fmla="val 78248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/>
              <a:t>communicate the purposes of drawings and other </a:t>
            </a:r>
            <a:r>
              <a:rPr lang="en-AU" sz="1600" b="1" dirty="0">
                <a:solidFill>
                  <a:srgbClr val="7030A0"/>
                </a:solidFill>
              </a:rPr>
              <a:t>visual media 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7055708" y="4756961"/>
            <a:ext cx="2323069" cy="1928434"/>
          </a:xfrm>
          <a:prstGeom prst="wedgeRoundRectCallout">
            <a:avLst>
              <a:gd name="adj1" fmla="val 5231"/>
              <a:gd name="adj2" fmla="val -80391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>
                <a:solidFill>
                  <a:schemeClr val="tx1"/>
                </a:solidFill>
              </a:rPr>
              <a:t>use </a:t>
            </a:r>
            <a:r>
              <a:rPr lang="en-AU" sz="1600" b="1" dirty="0">
                <a:solidFill>
                  <a:srgbClr val="7030A0"/>
                </a:solidFill>
              </a:rPr>
              <a:t>visual, multimodal and digital processes </a:t>
            </a:r>
            <a:r>
              <a:rPr lang="en-AU" sz="1600" b="1" dirty="0">
                <a:solidFill>
                  <a:schemeClr val="tx1"/>
                </a:solidFill>
              </a:rPr>
              <a:t>to represent simple aspects of home and community life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8464377" y="273393"/>
            <a:ext cx="2273642" cy="1464276"/>
          </a:xfrm>
          <a:prstGeom prst="wedgeRoundRectCallout">
            <a:avLst>
              <a:gd name="adj1" fmla="val -36050"/>
              <a:gd name="adj2" fmla="val 74314"/>
              <a:gd name="adj3" fmla="val 16667"/>
            </a:avLst>
          </a:prstGeom>
          <a:solidFill>
            <a:srgbClr val="7030A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/>
              <a:t>respond to texts that depict aspects of home and community life, </a:t>
            </a:r>
            <a:r>
              <a:rPr lang="en-AU" sz="1600" b="1" dirty="0" err="1"/>
              <a:t>eg</a:t>
            </a:r>
            <a:r>
              <a:rPr lang="en-AU" sz="1600" b="1" dirty="0"/>
              <a:t> </a:t>
            </a:r>
            <a:r>
              <a:rPr lang="en-AU" sz="1600" b="1" dirty="0">
                <a:solidFill>
                  <a:srgbClr val="00B0F0"/>
                </a:solidFill>
              </a:rPr>
              <a:t>short films and digital texts ICT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129407" y="2193323"/>
            <a:ext cx="1729947" cy="3101547"/>
          </a:xfrm>
          <a:prstGeom prst="wedgeRoundRectCallo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/>
              <a:t>respond to literature and a variety of other texts from a range of storytellers and cultures, using picture books and </a:t>
            </a:r>
            <a:r>
              <a:rPr lang="en-AU" sz="1600" b="1" dirty="0">
                <a:solidFill>
                  <a:srgbClr val="7030A0"/>
                </a:solidFill>
              </a:rPr>
              <a:t>online sources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9407" y="5324324"/>
            <a:ext cx="184056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9600" cap="all" dirty="0" smtClean="0">
                <a:solidFill>
                  <a:srgbClr val="00B050"/>
                </a:solidFill>
                <a:latin typeface="SF Slapstick Comic" panose="00000400000000000000" pitchFamily="2" charset="0"/>
              </a:rPr>
              <a:t>E</a:t>
            </a:r>
            <a:r>
              <a:rPr lang="en-AU" sz="9600" cap="all" dirty="0" smtClean="0">
                <a:solidFill>
                  <a:srgbClr val="7030A0"/>
                </a:solidFill>
                <a:latin typeface="SF Slapstick Comic" panose="00000400000000000000" pitchFamily="2" charset="0"/>
              </a:rPr>
              <a:t>S</a:t>
            </a:r>
            <a:r>
              <a:rPr lang="en-AU" sz="9600" cap="all" dirty="0" smtClean="0">
                <a:solidFill>
                  <a:srgbClr val="FF0000"/>
                </a:solidFill>
                <a:latin typeface="SF Slapstick Comic" panose="00000400000000000000" pitchFamily="2" charset="0"/>
              </a:rPr>
              <a:t>1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5934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7812" y="541246"/>
            <a:ext cx="11814048" cy="5272218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7200" dirty="0" smtClean="0">
                <a:solidFill>
                  <a:srgbClr val="00B0F0"/>
                </a:solidFill>
                <a:latin typeface="SF Slapstick Comic" panose="00000400000000000000" pitchFamily="2" charset="0"/>
              </a:rPr>
              <a:t>Path On</a:t>
            </a:r>
          </a:p>
          <a:p>
            <a:pPr algn="ctr"/>
            <a:endParaRPr lang="en-AU" sz="7200" dirty="0" smtClean="0">
              <a:latin typeface="SF Slapstick Comic" panose="00000400000000000000" pitchFamily="2" charset="0"/>
            </a:endParaRPr>
          </a:p>
          <a:p>
            <a:pPr algn="ctr"/>
            <a:r>
              <a:rPr lang="en-AU" sz="7200" dirty="0" smtClean="0">
                <a:latin typeface="SF Slapstick Comic" panose="00000400000000000000" pitchFamily="2" charset="0"/>
              </a:rPr>
              <a:t> </a:t>
            </a:r>
          </a:p>
          <a:p>
            <a:pPr algn="ctr"/>
            <a:endParaRPr lang="en-AU" sz="7200" dirty="0" smtClean="0">
              <a:latin typeface="SF Slapstick Comic" panose="000004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03636" y="2002585"/>
            <a:ext cx="5576455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/>
              <a:t>A fabulous app to accompany any lessons on typography.</a:t>
            </a:r>
          </a:p>
          <a:p>
            <a:endParaRPr lang="en-AU" sz="2800" dirty="0"/>
          </a:p>
          <a:p>
            <a:r>
              <a:rPr lang="en-AU" sz="2800" dirty="0" smtClean="0"/>
              <a:t>Arrange text on an image to capture audience attention, provoke emotion and make distinctions between sets of text.</a:t>
            </a:r>
            <a:endParaRPr lang="en-AU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63" y="1604818"/>
            <a:ext cx="5429938" cy="525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23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7812" y="541246"/>
            <a:ext cx="11814048" cy="6068276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7200" dirty="0" err="1" smtClean="0">
                <a:solidFill>
                  <a:srgbClr val="00B0F0"/>
                </a:solidFill>
                <a:latin typeface="SF Slapstick Comic" panose="00000400000000000000" pitchFamily="2" charset="0"/>
              </a:rPr>
              <a:t>ChatterPIX</a:t>
            </a:r>
            <a:r>
              <a:rPr lang="en-AU" sz="7200" dirty="0" smtClean="0">
                <a:solidFill>
                  <a:srgbClr val="00B0F0"/>
                </a:solidFill>
                <a:latin typeface="SF Slapstick Comic" panose="00000400000000000000" pitchFamily="2" charset="0"/>
              </a:rPr>
              <a:t> kids</a:t>
            </a:r>
          </a:p>
          <a:p>
            <a:pPr algn="ctr"/>
            <a:endParaRPr lang="en-AU" sz="7200" dirty="0">
              <a:solidFill>
                <a:srgbClr val="00B0F0"/>
              </a:solidFill>
              <a:latin typeface="SF Slapstick Comic" panose="00000400000000000000" pitchFamily="2" charset="0"/>
            </a:endParaRPr>
          </a:p>
          <a:p>
            <a:pPr algn="ctr"/>
            <a:endParaRPr lang="en-AU" sz="7200" dirty="0" smtClean="0">
              <a:solidFill>
                <a:srgbClr val="00B0F0"/>
              </a:solidFill>
              <a:latin typeface="SF Slapstick Comic" panose="00000400000000000000" pitchFamily="2" charset="0"/>
            </a:endParaRPr>
          </a:p>
          <a:p>
            <a:pPr algn="ctr"/>
            <a:endParaRPr lang="en-AU" sz="7200" dirty="0">
              <a:solidFill>
                <a:srgbClr val="00B0F0"/>
              </a:solidFill>
              <a:latin typeface="SF Slapstick Comic" panose="00000400000000000000" pitchFamily="2" charset="0"/>
            </a:endParaRPr>
          </a:p>
          <a:p>
            <a:pPr algn="ctr"/>
            <a:endParaRPr lang="en-AU" sz="7200" dirty="0" smtClean="0">
              <a:solidFill>
                <a:srgbClr val="00B0F0"/>
              </a:solidFill>
              <a:latin typeface="SF Slapstick Comic" panose="00000400000000000000" pitchFamily="2" charset="0"/>
            </a:endParaRPr>
          </a:p>
          <a:p>
            <a:pPr algn="ctr"/>
            <a:r>
              <a:rPr lang="en-AU" sz="7200" dirty="0" err="1" smtClean="0">
                <a:solidFill>
                  <a:srgbClr val="00B0F0"/>
                </a:solidFill>
                <a:latin typeface="SF Slapstick Comic" panose="00000400000000000000" pitchFamily="2" charset="0"/>
              </a:rPr>
              <a:t>Yakit</a:t>
            </a:r>
            <a:r>
              <a:rPr lang="en-AU" sz="7200" dirty="0" smtClean="0">
                <a:solidFill>
                  <a:srgbClr val="00B0F0"/>
                </a:solidFill>
                <a:latin typeface="SF Slapstick Comic" panose="00000400000000000000" pitchFamily="2" charset="0"/>
              </a:rPr>
              <a:t> Kids</a:t>
            </a:r>
          </a:p>
          <a:p>
            <a:pPr algn="ctr"/>
            <a:endParaRPr lang="en-AU" sz="7200" dirty="0" smtClean="0">
              <a:latin typeface="SF Slapstick Comic" panose="00000400000000000000" pitchFamily="2" charset="0"/>
            </a:endParaRPr>
          </a:p>
          <a:p>
            <a:pPr algn="ctr"/>
            <a:endParaRPr lang="en-AU" sz="7200" dirty="0" smtClean="0">
              <a:latin typeface="SF Slapstick Comic" panose="00000400000000000000" pitchFamily="2" charset="0"/>
            </a:endParaRP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34" y="2632277"/>
            <a:ext cx="1876687" cy="18862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647" y="2646566"/>
            <a:ext cx="1886213" cy="18576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9909" y="1967948"/>
            <a:ext cx="76892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Make 2D and 3D shapes describe their properties.</a:t>
            </a:r>
          </a:p>
          <a:p>
            <a:endParaRPr lang="en-AU" sz="2400" dirty="0"/>
          </a:p>
          <a:p>
            <a:r>
              <a:rPr lang="en-AU" sz="2400" dirty="0" smtClean="0"/>
              <a:t>Make animals </a:t>
            </a:r>
            <a:r>
              <a:rPr lang="en-AU" sz="2400" dirty="0" smtClean="0"/>
              <a:t>give</a:t>
            </a:r>
            <a:r>
              <a:rPr lang="en-AU" sz="2400" dirty="0" smtClean="0"/>
              <a:t> </a:t>
            </a:r>
            <a:r>
              <a:rPr lang="en-AU" sz="2400" dirty="0" smtClean="0"/>
              <a:t>facts about themselves</a:t>
            </a:r>
            <a:r>
              <a:rPr lang="en-AU" sz="2400" dirty="0" smtClean="0"/>
              <a:t>.</a:t>
            </a:r>
          </a:p>
          <a:p>
            <a:endParaRPr lang="en-AU" sz="2400" dirty="0"/>
          </a:p>
          <a:p>
            <a:r>
              <a:rPr lang="en-AU" sz="2400" dirty="0" smtClean="0"/>
              <a:t>Introduce a character form a story.</a:t>
            </a:r>
            <a:endParaRPr lang="en-AU" sz="2400" dirty="0" smtClean="0"/>
          </a:p>
          <a:p>
            <a:endParaRPr lang="en-AU" sz="2400" dirty="0"/>
          </a:p>
          <a:p>
            <a:r>
              <a:rPr lang="en-AU" sz="2400" dirty="0" smtClean="0"/>
              <a:t>Make your </a:t>
            </a:r>
            <a:r>
              <a:rPr lang="en-AU" sz="2400" dirty="0" smtClean="0"/>
              <a:t>own drawings </a:t>
            </a:r>
            <a:r>
              <a:rPr lang="en-AU" sz="2400" dirty="0" smtClean="0"/>
              <a:t>talk!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462338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7264" y="1177350"/>
            <a:ext cx="11814048" cy="5272218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7200" dirty="0" smtClean="0">
                <a:solidFill>
                  <a:srgbClr val="00B0F0"/>
                </a:solidFill>
                <a:latin typeface="SF Slapstick Comic" panose="00000400000000000000" pitchFamily="2" charset="0"/>
              </a:rPr>
              <a:t>Steve Parish Postcards </a:t>
            </a:r>
          </a:p>
          <a:p>
            <a:pPr algn="ctr"/>
            <a:endParaRPr lang="en-AU" sz="7200" dirty="0" smtClean="0">
              <a:latin typeface="SF Slapstick Comic" panose="00000400000000000000" pitchFamily="2" charset="0"/>
            </a:endParaRPr>
          </a:p>
          <a:p>
            <a:pPr algn="ctr"/>
            <a:r>
              <a:rPr lang="en-AU" sz="7200" dirty="0" smtClean="0">
                <a:latin typeface="SF Slapstick Comic" panose="00000400000000000000" pitchFamily="2" charset="0"/>
              </a:rPr>
              <a:t> </a:t>
            </a:r>
          </a:p>
          <a:p>
            <a:pPr algn="ctr"/>
            <a:endParaRPr lang="en-AU" sz="7200" dirty="0" smtClean="0">
              <a:latin typeface="SF Slapstick Comic" panose="00000400000000000000" pitchFamily="2" charset="0"/>
            </a:endParaRPr>
          </a:p>
          <a:p>
            <a:pPr algn="ctr"/>
            <a:r>
              <a:rPr lang="en-AU" sz="7200" dirty="0" smtClean="0">
                <a:solidFill>
                  <a:srgbClr val="FFC000"/>
                </a:solidFill>
                <a:latin typeface="SF Slapstick Comic" panose="00000400000000000000" pitchFamily="2" charset="0"/>
              </a:rPr>
              <a:t>Bill Atkinson Photo Cards</a:t>
            </a: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7410" t="22156" r="6951"/>
          <a:stretch/>
        </p:blipFill>
        <p:spPr>
          <a:xfrm>
            <a:off x="3438143" y="2609088"/>
            <a:ext cx="5777484" cy="21701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20503504">
            <a:off x="1176534" y="3056341"/>
            <a:ext cx="12923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Both </a:t>
            </a:r>
          </a:p>
          <a:p>
            <a:pPr algn="ctr"/>
            <a:r>
              <a:rPr lang="en-US" sz="3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free!</a:t>
            </a:r>
            <a:endParaRPr lang="en-US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8862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715532"/>
            <a:ext cx="11814048" cy="1247195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7200" dirty="0" smtClean="0">
                <a:solidFill>
                  <a:srgbClr val="00B0F0"/>
                </a:solidFill>
                <a:latin typeface="SF Slapstick Comic" panose="00000400000000000000" pitchFamily="2" charset="0"/>
              </a:rPr>
              <a:t>HAIKU DECK</a:t>
            </a:r>
            <a:endParaRPr lang="en-AU" sz="7200" dirty="0" smtClean="0">
              <a:solidFill>
                <a:srgbClr val="00B0F0"/>
              </a:solidFill>
              <a:latin typeface="SF Slapstick Comic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8454" y="2360493"/>
            <a:ext cx="94788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 smtClean="0"/>
              <a:t>Slick presentations that easily embed on your websites.</a:t>
            </a:r>
          </a:p>
          <a:p>
            <a:endParaRPr lang="en-AU" sz="3600" dirty="0" smtClean="0"/>
          </a:p>
          <a:p>
            <a:r>
              <a:rPr lang="en-AU" sz="3600" dirty="0" smtClean="0"/>
              <a:t>Activity ideas…</a:t>
            </a:r>
            <a:endParaRPr lang="en-AU" sz="3600" dirty="0" smtClean="0"/>
          </a:p>
          <a:p>
            <a:pPr marL="571500" indent="-571500">
              <a:buFont typeface="Arial"/>
              <a:buChar char="•"/>
            </a:pPr>
            <a:r>
              <a:rPr lang="en-AU" sz="3600" dirty="0" smtClean="0">
                <a:hlinkClick r:id="rId2"/>
              </a:rPr>
              <a:t>Word study</a:t>
            </a:r>
            <a:endParaRPr lang="en-AU" sz="3600" dirty="0" smtClean="0"/>
          </a:p>
          <a:p>
            <a:pPr marL="571500" indent="-571500">
              <a:buFont typeface="Arial"/>
              <a:buChar char="•"/>
            </a:pPr>
            <a:r>
              <a:rPr lang="en-AU" sz="3600" dirty="0" smtClean="0"/>
              <a:t>Glossary</a:t>
            </a:r>
          </a:p>
          <a:p>
            <a:pPr marL="571500" indent="-571500">
              <a:buFont typeface="Arial"/>
              <a:buChar char="•"/>
            </a:pPr>
            <a:r>
              <a:rPr lang="en-AU" sz="3600" dirty="0" smtClean="0"/>
              <a:t>Narrative summary.</a:t>
            </a: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2609439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1082" y="773260"/>
            <a:ext cx="11814048" cy="1247195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7200" dirty="0" smtClean="0">
                <a:solidFill>
                  <a:srgbClr val="00B0F0"/>
                </a:solidFill>
                <a:latin typeface="SF Slapstick Comic" panose="00000400000000000000" pitchFamily="2" charset="0"/>
              </a:rPr>
              <a:t>Photo </a:t>
            </a:r>
            <a:r>
              <a:rPr lang="en-AU" sz="7200" dirty="0" err="1" smtClean="0">
                <a:solidFill>
                  <a:srgbClr val="00B0F0"/>
                </a:solidFill>
                <a:latin typeface="SF Slapstick Comic" panose="00000400000000000000" pitchFamily="2" charset="0"/>
              </a:rPr>
              <a:t>mapo</a:t>
            </a:r>
            <a:endParaRPr lang="en-AU" sz="7200" dirty="0" smtClean="0">
              <a:solidFill>
                <a:srgbClr val="00B0F0"/>
              </a:solidFill>
              <a:latin typeface="SF Slapstick Comic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6623" y="2118040"/>
            <a:ext cx="10214013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AU" sz="3600" dirty="0" smtClean="0"/>
              <a:t>Accompany a recount of an excursion.</a:t>
            </a:r>
          </a:p>
          <a:p>
            <a:pPr marL="571500" indent="-571500">
              <a:buFont typeface="Arial"/>
              <a:buChar char="•"/>
            </a:pPr>
            <a:r>
              <a:rPr lang="en-AU" sz="3600" dirty="0" smtClean="0"/>
              <a:t>Diary entry.</a:t>
            </a:r>
          </a:p>
          <a:p>
            <a:pPr marL="571500" indent="-571500">
              <a:buFont typeface="Arial"/>
              <a:buChar char="•"/>
            </a:pPr>
            <a:r>
              <a:rPr lang="en-AU" sz="3600" dirty="0" smtClean="0"/>
              <a:t>Persuasive poster.</a:t>
            </a:r>
          </a:p>
          <a:p>
            <a:pPr marL="571500" indent="-571500">
              <a:buFont typeface="Arial"/>
              <a:buChar char="•"/>
            </a:pPr>
            <a:r>
              <a:rPr lang="en-AU" sz="3600" dirty="0" smtClean="0"/>
              <a:t>HSIE projects – location and images from famous landmarks, historical events.</a:t>
            </a:r>
          </a:p>
          <a:p>
            <a:pPr marL="571500" indent="-571500">
              <a:buFont typeface="Arial"/>
              <a:buChar char="•"/>
            </a:pPr>
            <a:r>
              <a:rPr lang="en-AU" sz="3600" dirty="0" smtClean="0"/>
              <a:t>Collaborative project – share where each of the participants is located.</a:t>
            </a:r>
            <a:endParaRPr lang="en-AU" sz="3600" dirty="0" smtClean="0"/>
          </a:p>
          <a:p>
            <a:pPr marL="571500" indent="-571500">
              <a:buFont typeface="Arial"/>
              <a:buChar char="•"/>
            </a:pPr>
            <a:endParaRPr lang="en-AU" sz="3600" dirty="0" smtClean="0"/>
          </a:p>
        </p:txBody>
      </p:sp>
    </p:spTree>
    <p:extLst>
      <p:ext uri="{BB962C8B-B14F-4D97-AF65-F5344CB8AC3E}">
        <p14:creationId xmlns:p14="http://schemas.microsoft.com/office/powerpoint/2010/main" val="2209200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53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32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574118" y="555627"/>
            <a:ext cx="11814048" cy="5272218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7200" dirty="0" smtClean="0">
                <a:solidFill>
                  <a:srgbClr val="00B0F0"/>
                </a:solidFill>
                <a:latin typeface="SF Slapstick Comic" panose="00000400000000000000" pitchFamily="2" charset="0"/>
              </a:rPr>
              <a:t>DIY suite</a:t>
            </a:r>
          </a:p>
          <a:p>
            <a:pPr algn="ctr"/>
            <a:r>
              <a:rPr lang="en-AU" sz="2800" dirty="0" smtClean="0">
                <a:solidFill>
                  <a:srgbClr val="00B0F0"/>
                </a:solidFill>
                <a:latin typeface="SF Slapstick Comic" panose="00000400000000000000" pitchFamily="2" charset="0"/>
              </a:rPr>
              <a:t>By Innovative net</a:t>
            </a:r>
          </a:p>
          <a:p>
            <a:pPr algn="ctr"/>
            <a:endParaRPr lang="en-AU" sz="7200" dirty="0" smtClean="0">
              <a:latin typeface="SF Slapstick Comic" panose="00000400000000000000" pitchFamily="2" charset="0"/>
            </a:endParaRPr>
          </a:p>
          <a:p>
            <a:pPr algn="ctr"/>
            <a:r>
              <a:rPr lang="en-AU" sz="7200" dirty="0" smtClean="0">
                <a:latin typeface="SF Slapstick Comic" panose="00000400000000000000" pitchFamily="2" charset="0"/>
              </a:rPr>
              <a:t> </a:t>
            </a:r>
          </a:p>
          <a:p>
            <a:pPr algn="ctr"/>
            <a:endParaRPr lang="en-AU" sz="7200" dirty="0" smtClean="0">
              <a:latin typeface="SF Slapstick Comic" panose="00000400000000000000" pitchFamily="2" charset="0"/>
            </a:endParaRPr>
          </a:p>
        </p:txBody>
      </p:sp>
      <p:pic>
        <p:nvPicPr>
          <p:cNvPr id="1026" name="Picture 2" descr="https://encrypted-tbn1.gstatic.com/images?q=tbn:ANd9GcQbc32nrBjPackqyAjUpda3MbayBRB-o9TcF5qj9lS2297qKsp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339" y="2447099"/>
            <a:ext cx="1724025" cy="1724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3.gstatic.com/images?q=tbn:ANd9GcSui8a7l-p80kBKbYS31RvtiXgZPrH2ZfXyjgNzWzn6KVAHOCp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549" y="4528908"/>
            <a:ext cx="1726604" cy="1726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creen Shot 2014-06-08 at 7.22.36 P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549" y="2380423"/>
            <a:ext cx="1771650" cy="1790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creen Shot 2014-06-08 at 7.24.43 P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419" y="2413760"/>
            <a:ext cx="1743075" cy="1724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creen Shot 2014-06-08 at 7.00.42 P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477" y="4512436"/>
            <a:ext cx="1735886" cy="1726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creen Shot 2014-06-08 at 7.04.27 P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606" y="4512436"/>
            <a:ext cx="1790700" cy="17430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755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426" y="357809"/>
            <a:ext cx="8445948" cy="59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22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56032" y="585216"/>
            <a:ext cx="11301984" cy="6047232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7200" dirty="0" smtClean="0">
                <a:solidFill>
                  <a:srgbClr val="FF0000"/>
                </a:solidFill>
                <a:latin typeface="SF Slapstick Comic" panose="00000400000000000000" pitchFamily="2" charset="0"/>
              </a:rPr>
              <a:t>Puppet Pals </a:t>
            </a:r>
          </a:p>
          <a:p>
            <a:pPr algn="ctr"/>
            <a:endParaRPr lang="en-AU" sz="7200" dirty="0">
              <a:latin typeface="SF Slapstick Comic" panose="00000400000000000000" pitchFamily="2" charset="0"/>
            </a:endParaRPr>
          </a:p>
          <a:p>
            <a:pPr algn="ctr"/>
            <a:endParaRPr lang="en-AU" sz="7200" dirty="0" smtClean="0">
              <a:latin typeface="SF Slapstick Comic" panose="00000400000000000000" pitchFamily="2" charset="0"/>
            </a:endParaRPr>
          </a:p>
          <a:p>
            <a:pPr algn="ctr"/>
            <a:endParaRPr lang="en-AU" sz="7200" dirty="0" smtClean="0">
              <a:latin typeface="SF Slapstick Comic" panose="00000400000000000000" pitchFamily="2" charset="0"/>
            </a:endParaRPr>
          </a:p>
          <a:p>
            <a:pPr algn="ctr"/>
            <a:r>
              <a:rPr lang="en-AU" sz="7200" dirty="0" smtClean="0">
                <a:latin typeface="SF Slapstick Comic" panose="00000400000000000000" pitchFamily="2" charset="0"/>
              </a:rPr>
              <a:t> </a:t>
            </a:r>
          </a:p>
          <a:p>
            <a:pPr algn="ctr"/>
            <a:r>
              <a:rPr lang="en-AU" sz="7200" dirty="0" smtClean="0">
                <a:solidFill>
                  <a:schemeClr val="accent5">
                    <a:lumMod val="75000"/>
                  </a:schemeClr>
                </a:solidFill>
                <a:latin typeface="SF Slapstick Comic" panose="00000400000000000000" pitchFamily="2" charset="0"/>
              </a:rPr>
              <a:t>Sock Puppets</a:t>
            </a: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608" y="2022919"/>
            <a:ext cx="3838575" cy="3171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606" y="2022919"/>
            <a:ext cx="4315806" cy="3212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3126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/>
          <p:cNvSpPr/>
          <p:nvPr/>
        </p:nvSpPr>
        <p:spPr>
          <a:xfrm rot="2921172">
            <a:off x="579119" y="1740424"/>
            <a:ext cx="2407920" cy="64008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Writing and representing</a:t>
            </a:r>
            <a:endParaRPr lang="en-AU" dirty="0"/>
          </a:p>
        </p:txBody>
      </p:sp>
      <p:sp>
        <p:nvSpPr>
          <p:cNvPr id="4" name="Pentagon 3"/>
          <p:cNvSpPr/>
          <p:nvPr/>
        </p:nvSpPr>
        <p:spPr>
          <a:xfrm rot="2921172">
            <a:off x="4865436" y="1758731"/>
            <a:ext cx="2407920" cy="64008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Writing and representing</a:t>
            </a:r>
            <a:endParaRPr lang="en-AU" dirty="0"/>
          </a:p>
        </p:txBody>
      </p:sp>
      <p:sp>
        <p:nvSpPr>
          <p:cNvPr id="5" name="Pentagon 4"/>
          <p:cNvSpPr/>
          <p:nvPr/>
        </p:nvSpPr>
        <p:spPr>
          <a:xfrm rot="2921172">
            <a:off x="2461934" y="1749578"/>
            <a:ext cx="2407920" cy="64008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Reading &amp; Viewing</a:t>
            </a:r>
            <a:endParaRPr lang="en-AU" dirty="0"/>
          </a:p>
        </p:txBody>
      </p:sp>
      <p:sp>
        <p:nvSpPr>
          <p:cNvPr id="6" name="Pentagon 5"/>
          <p:cNvSpPr/>
          <p:nvPr/>
        </p:nvSpPr>
        <p:spPr>
          <a:xfrm rot="2921172">
            <a:off x="1560413" y="1758730"/>
            <a:ext cx="2407920" cy="64008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 smtClean="0"/>
              <a:t>Handwriting &amp; Digital technologies</a:t>
            </a:r>
            <a:endParaRPr lang="en-AU" sz="1600" dirty="0"/>
          </a:p>
        </p:txBody>
      </p:sp>
      <p:sp>
        <p:nvSpPr>
          <p:cNvPr id="7" name="Pentagon 6"/>
          <p:cNvSpPr/>
          <p:nvPr/>
        </p:nvSpPr>
        <p:spPr>
          <a:xfrm rot="2921172">
            <a:off x="8317694" y="1722117"/>
            <a:ext cx="2407920" cy="64008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Expressing themselves</a:t>
            </a:r>
            <a:endParaRPr lang="en-AU" dirty="0"/>
          </a:p>
        </p:txBody>
      </p:sp>
      <p:sp>
        <p:nvSpPr>
          <p:cNvPr id="8" name="Pentagon 7"/>
          <p:cNvSpPr/>
          <p:nvPr/>
        </p:nvSpPr>
        <p:spPr>
          <a:xfrm rot="2921172">
            <a:off x="7396479" y="1740424"/>
            <a:ext cx="2407920" cy="64008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 smtClean="0"/>
              <a:t>Thinking imaginatively, creatively and interpretively</a:t>
            </a:r>
            <a:endParaRPr lang="en-AU" sz="1400" dirty="0"/>
          </a:p>
        </p:txBody>
      </p:sp>
      <p:sp>
        <p:nvSpPr>
          <p:cNvPr id="9" name="Pentagon 8"/>
          <p:cNvSpPr/>
          <p:nvPr/>
        </p:nvSpPr>
        <p:spPr>
          <a:xfrm rot="2921172">
            <a:off x="5786651" y="1749578"/>
            <a:ext cx="2407920" cy="64008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Reading &amp; Viewing</a:t>
            </a:r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31" y="944880"/>
            <a:ext cx="11111931" cy="516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27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93124" y="475488"/>
            <a:ext cx="11096368" cy="6022848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7200" dirty="0" err="1" smtClean="0">
                <a:solidFill>
                  <a:srgbClr val="7030A0"/>
                </a:solidFill>
                <a:latin typeface="SF Slapstick Comic" panose="00000400000000000000" pitchFamily="2" charset="0"/>
              </a:rPr>
              <a:t>Educreations</a:t>
            </a:r>
            <a:r>
              <a:rPr lang="en-AU" sz="7200" dirty="0" smtClean="0">
                <a:latin typeface="SF Slapstick Comic" panose="00000400000000000000" pitchFamily="2" charset="0"/>
              </a:rPr>
              <a:t> </a:t>
            </a:r>
            <a:r>
              <a:rPr lang="en-AU" sz="4800" dirty="0" smtClean="0">
                <a:latin typeface="SF Slapstick Comic" panose="00000400000000000000" pitchFamily="2" charset="0"/>
              </a:rPr>
              <a:t>(Free)</a:t>
            </a:r>
          </a:p>
          <a:p>
            <a:pPr algn="ctr"/>
            <a:endParaRPr lang="en-AU" sz="7200" dirty="0">
              <a:latin typeface="SF Slapstick Comic" panose="00000400000000000000" pitchFamily="2" charset="0"/>
            </a:endParaRPr>
          </a:p>
          <a:p>
            <a:pPr algn="ctr"/>
            <a:endParaRPr lang="en-AU" sz="7200" dirty="0">
              <a:latin typeface="SF Slapstick Comic" panose="00000400000000000000" pitchFamily="2" charset="0"/>
            </a:endParaRPr>
          </a:p>
          <a:p>
            <a:pPr algn="ctr"/>
            <a:endParaRPr lang="en-AU" sz="7200" dirty="0" smtClean="0">
              <a:latin typeface="SF Slapstick Comic" panose="00000400000000000000" pitchFamily="2" charset="0"/>
            </a:endParaRPr>
          </a:p>
          <a:p>
            <a:pPr algn="ctr"/>
            <a:endParaRPr lang="en-AU" sz="7200" dirty="0" smtClean="0">
              <a:latin typeface="SF Slapstick Comic" panose="00000400000000000000" pitchFamily="2" charset="0"/>
            </a:endParaRPr>
          </a:p>
          <a:p>
            <a:pPr algn="ctr"/>
            <a:r>
              <a:rPr lang="en-AU" sz="7200" dirty="0" smtClean="0">
                <a:solidFill>
                  <a:srgbClr val="FFC000"/>
                </a:solidFill>
                <a:latin typeface="SF Slapstick Comic" panose="00000400000000000000" pitchFamily="2" charset="0"/>
              </a:rPr>
              <a:t>Explain Everything </a:t>
            </a:r>
            <a:r>
              <a:rPr lang="en-AU" sz="4400" dirty="0" smtClean="0">
                <a:latin typeface="SF Slapstick Comic" panose="00000400000000000000" pitchFamily="2" charset="0"/>
              </a:rPr>
              <a:t>($2.99)</a:t>
            </a: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184" y="1804606"/>
            <a:ext cx="4662488" cy="34129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05" y="2806150"/>
            <a:ext cx="1428949" cy="1409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557" y="2806150"/>
            <a:ext cx="1522865" cy="15228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08905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48032" y="954928"/>
            <a:ext cx="9316995" cy="476625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7200" dirty="0" smtClean="0">
                <a:solidFill>
                  <a:schemeClr val="accent5">
                    <a:lumMod val="75000"/>
                  </a:schemeClr>
                </a:solidFill>
                <a:latin typeface="SF Slapstick Comic" panose="00000400000000000000" pitchFamily="2" charset="0"/>
              </a:rPr>
              <a:t>Creative book Builder</a:t>
            </a:r>
          </a:p>
          <a:p>
            <a:pPr algn="ctr"/>
            <a:r>
              <a:rPr lang="en-AU" sz="7200" dirty="0" smtClean="0">
                <a:solidFill>
                  <a:srgbClr val="0070C0"/>
                </a:solidFill>
                <a:latin typeface="SF Slapstick Comic" panose="00000400000000000000" pitchFamily="2" charset="0"/>
              </a:rPr>
              <a:t>Book Creator</a:t>
            </a:r>
          </a:p>
          <a:p>
            <a:pPr algn="ctr"/>
            <a:r>
              <a:rPr lang="en-AU" sz="7200" dirty="0" smtClean="0">
                <a:solidFill>
                  <a:srgbClr val="7030A0"/>
                </a:solidFill>
                <a:latin typeface="SF Slapstick Comic" panose="00000400000000000000" pitchFamily="2" charset="0"/>
              </a:rPr>
              <a:t>My Story Maker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9267">
            <a:off x="510629" y="4697686"/>
            <a:ext cx="1610525" cy="16384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484">
            <a:off x="4752799" y="4639923"/>
            <a:ext cx="1594416" cy="1659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419">
            <a:off x="9948064" y="4556297"/>
            <a:ext cx="1612669" cy="16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90627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1433384" y="2730162"/>
            <a:ext cx="9448800" cy="182509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7200" dirty="0" smtClean="0">
                <a:latin typeface="SF Slapstick Comic" panose="00000400000000000000" pitchFamily="2" charset="0"/>
              </a:rPr>
              <a:t>How can I make multimodal and digital texts?</a:t>
            </a:r>
            <a:endParaRPr lang="en-AU" sz="7200" dirty="0">
              <a:latin typeface="SF Slapstick Comic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995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33982" y="830146"/>
            <a:ext cx="8485238" cy="1825096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7200" dirty="0" smtClean="0">
                <a:latin typeface="SF Slapstick Comic" panose="00000400000000000000" pitchFamily="2" charset="0"/>
              </a:rPr>
              <a:t>Create Comics!</a:t>
            </a:r>
            <a:endParaRPr lang="en-AU" sz="7200" dirty="0">
              <a:latin typeface="SF Slapstick Comic" panose="00000400000000000000" pitchFamily="2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281282" y="2977978"/>
            <a:ext cx="11590637" cy="38800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3200" dirty="0" smtClean="0">
                <a:solidFill>
                  <a:schemeClr val="accent6">
                    <a:lumMod val="75000"/>
                  </a:schemeClr>
                </a:solidFill>
                <a:latin typeface="SF Slapstick Comic" panose="00000400000000000000" pitchFamily="2" charset="0"/>
              </a:rPr>
              <a:t>English – writing, Grammar/Punctuation, vocab Activities.</a:t>
            </a:r>
          </a:p>
          <a:p>
            <a:r>
              <a:rPr lang="en-AU" sz="3200" dirty="0" smtClean="0">
                <a:solidFill>
                  <a:schemeClr val="accent1">
                    <a:lumMod val="75000"/>
                  </a:schemeClr>
                </a:solidFill>
                <a:latin typeface="SF Slapstick Comic" panose="00000400000000000000" pitchFamily="2" charset="0"/>
              </a:rPr>
              <a:t>Maths -  Shape Stories, Angle hunts, number hunts.</a:t>
            </a:r>
          </a:p>
          <a:p>
            <a:r>
              <a:rPr lang="en-AU" sz="3200" dirty="0" smtClean="0">
                <a:solidFill>
                  <a:schemeClr val="accent3">
                    <a:lumMod val="75000"/>
                  </a:schemeClr>
                </a:solidFill>
                <a:latin typeface="SF Slapstick Comic" panose="00000400000000000000" pitchFamily="2" charset="0"/>
              </a:rPr>
              <a:t>PD/Health – values programs, role playing.</a:t>
            </a:r>
          </a:p>
          <a:p>
            <a:r>
              <a:rPr lang="en-AU" sz="3200" dirty="0" smtClean="0">
                <a:solidFill>
                  <a:srgbClr val="00B050"/>
                </a:solidFill>
                <a:latin typeface="SF Slapstick Comic" panose="00000400000000000000" pitchFamily="2" charset="0"/>
              </a:rPr>
              <a:t>Science – detailing experiments, explanations</a:t>
            </a:r>
          </a:p>
          <a:p>
            <a:r>
              <a:rPr lang="en-AU" sz="3200" dirty="0" err="1" smtClean="0">
                <a:solidFill>
                  <a:srgbClr val="7030A0"/>
                </a:solidFill>
                <a:latin typeface="SF Slapstick Comic" panose="00000400000000000000" pitchFamily="2" charset="0"/>
              </a:rPr>
              <a:t>Hsie</a:t>
            </a:r>
            <a:r>
              <a:rPr lang="en-AU" sz="3200" dirty="0" smtClean="0">
                <a:solidFill>
                  <a:srgbClr val="7030A0"/>
                </a:solidFill>
                <a:latin typeface="SF Slapstick Comic" panose="00000400000000000000" pitchFamily="2" charset="0"/>
              </a:rPr>
              <a:t> – fact files, event recreations.</a:t>
            </a:r>
          </a:p>
          <a:p>
            <a:r>
              <a:rPr lang="en-AU" sz="3200" dirty="0" smtClean="0">
                <a:solidFill>
                  <a:schemeClr val="accent2">
                    <a:lumMod val="75000"/>
                  </a:schemeClr>
                </a:solidFill>
                <a:latin typeface="SF Slapstick Comic" panose="00000400000000000000" pitchFamily="2" charset="0"/>
              </a:rPr>
              <a:t>CAPA – showcasing artwork.</a:t>
            </a:r>
            <a:endParaRPr lang="en-AU" sz="3200" dirty="0">
              <a:solidFill>
                <a:schemeClr val="accent2">
                  <a:lumMod val="75000"/>
                </a:schemeClr>
              </a:solidFill>
              <a:latin typeface="SF Slapstick Comic" panose="000004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99" y="253883"/>
            <a:ext cx="1577109" cy="1595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56470" y="1929015"/>
            <a:ext cx="1769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/>
              <a:t>Strip Designer </a:t>
            </a:r>
            <a:r>
              <a:rPr lang="en-AU" dirty="0" smtClean="0"/>
              <a:t>$2.99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6519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9" y="373625"/>
            <a:ext cx="8318090" cy="6238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53833" y="1154734"/>
            <a:ext cx="25957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u="sng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SF Slapstick Comic"/>
                <a:cs typeface="SF Slapstick Comic"/>
              </a:rPr>
              <a:t>VOCAB LAB</a:t>
            </a:r>
          </a:p>
          <a:p>
            <a:pPr algn="ctr"/>
            <a:endParaRPr lang="en-AU" sz="2800" dirty="0">
              <a:solidFill>
                <a:schemeClr val="accent5">
                  <a:lumMod val="60000"/>
                  <a:lumOff val="40000"/>
                </a:schemeClr>
              </a:solidFill>
              <a:latin typeface="SF Slapstick Comic"/>
              <a:cs typeface="SF Slapstick Comic"/>
            </a:endParaRPr>
          </a:p>
          <a:p>
            <a:pPr algn="ctr"/>
            <a:r>
              <a:rPr lang="en-AU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SF Slapstick Comic"/>
                <a:cs typeface="SF Slapstick Comic"/>
              </a:rPr>
              <a:t>Select a word and use it in three different ways</a:t>
            </a:r>
            <a:endParaRPr lang="en-AU" sz="2800" dirty="0">
              <a:solidFill>
                <a:schemeClr val="accent5">
                  <a:lumMod val="60000"/>
                  <a:lumOff val="40000"/>
                </a:schemeClr>
              </a:solidFill>
              <a:latin typeface="SF Slapstick Comic"/>
              <a:cs typeface="SF Slapstick Comic"/>
            </a:endParaRPr>
          </a:p>
        </p:txBody>
      </p:sp>
    </p:spTree>
    <p:extLst>
      <p:ext uri="{BB962C8B-B14F-4D97-AF65-F5344CB8AC3E}">
        <p14:creationId xmlns:p14="http://schemas.microsoft.com/office/powerpoint/2010/main" val="2062701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38197" y="1073915"/>
            <a:ext cx="25957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u="sng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SF Slapstick Comic"/>
                <a:cs typeface="SF Slapstick Comic"/>
              </a:rPr>
              <a:t>VOCAB LAB</a:t>
            </a:r>
          </a:p>
          <a:p>
            <a:pPr algn="ctr"/>
            <a:endParaRPr lang="en-AU" sz="2800" dirty="0">
              <a:solidFill>
                <a:schemeClr val="accent5">
                  <a:lumMod val="60000"/>
                  <a:lumOff val="40000"/>
                </a:schemeClr>
              </a:solidFill>
              <a:latin typeface="SF Slapstick Comic"/>
              <a:cs typeface="SF Slapstick Comic"/>
            </a:endParaRPr>
          </a:p>
          <a:p>
            <a:pPr algn="ctr"/>
            <a:r>
              <a:rPr lang="en-AU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SF Slapstick Comic"/>
                <a:cs typeface="SF Slapstick Comic"/>
              </a:rPr>
              <a:t>Etymological word study</a:t>
            </a:r>
            <a:endParaRPr lang="en-AU" sz="2800" dirty="0">
              <a:solidFill>
                <a:schemeClr val="accent5">
                  <a:lumMod val="60000"/>
                  <a:lumOff val="40000"/>
                </a:schemeClr>
              </a:solidFill>
              <a:latin typeface="SF Slapstick Comic"/>
              <a:cs typeface="SF Slapstick Com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90" y="265545"/>
            <a:ext cx="6537172" cy="65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3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93020" y="1439870"/>
            <a:ext cx="24761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u="sng" dirty="0" smtClean="0">
                <a:solidFill>
                  <a:srgbClr val="FFC000"/>
                </a:solidFill>
                <a:latin typeface="SF Slapstick Comic"/>
                <a:cs typeface="SF Slapstick Comic"/>
              </a:rPr>
              <a:t>Onomatopoeia </a:t>
            </a:r>
          </a:p>
          <a:p>
            <a:pPr algn="ctr"/>
            <a:r>
              <a:rPr lang="en-AU" sz="2800" dirty="0" smtClean="0">
                <a:solidFill>
                  <a:srgbClr val="FFC000"/>
                </a:solidFill>
                <a:latin typeface="SF Slapstick Comic"/>
                <a:cs typeface="SF Slapstick Comic"/>
              </a:rPr>
              <a:t>Stage 2-3</a:t>
            </a:r>
            <a:endParaRPr lang="en-AU" sz="2800" dirty="0">
              <a:solidFill>
                <a:srgbClr val="FFC000"/>
              </a:solidFill>
              <a:latin typeface="SF Slapstick Comic"/>
              <a:cs typeface="SF Slapstick Comic"/>
            </a:endParaRPr>
          </a:p>
          <a:p>
            <a:pPr algn="ctr"/>
            <a:r>
              <a:rPr lang="en-AU" sz="2800" dirty="0" smtClean="0">
                <a:solidFill>
                  <a:srgbClr val="FFC000"/>
                </a:solidFill>
                <a:latin typeface="SF Slapstick Comic"/>
                <a:cs typeface="SF Slapstick Comic"/>
              </a:rPr>
              <a:t>Create a short scene using onomatopoeia</a:t>
            </a:r>
            <a:endParaRPr lang="en-AU" sz="2800" dirty="0">
              <a:solidFill>
                <a:srgbClr val="FFC000"/>
              </a:solidFill>
              <a:latin typeface="SF Slapstick Comic"/>
              <a:cs typeface="SF Slapstick Comic"/>
            </a:endParaRPr>
          </a:p>
        </p:txBody>
      </p:sp>
      <p:pic>
        <p:nvPicPr>
          <p:cNvPr id="6146" name="Picture 2" descr="http://ictwithmissc.weebly.com/uploads/8/0/3/2/8032186/7126029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26" y="245806"/>
            <a:ext cx="8429563" cy="63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38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93020" y="1439870"/>
            <a:ext cx="24761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u="sng" dirty="0" smtClean="0">
                <a:solidFill>
                  <a:srgbClr val="FFC000"/>
                </a:solidFill>
                <a:latin typeface="SF Slapstick Comic"/>
                <a:cs typeface="SF Slapstick Comic"/>
              </a:rPr>
              <a:t>Onomatopoeia </a:t>
            </a:r>
          </a:p>
          <a:p>
            <a:pPr algn="ctr"/>
            <a:r>
              <a:rPr lang="en-AU" sz="2800" dirty="0" smtClean="0">
                <a:solidFill>
                  <a:srgbClr val="FFC000"/>
                </a:solidFill>
                <a:latin typeface="SF Slapstick Comic"/>
                <a:cs typeface="SF Slapstick Comic"/>
              </a:rPr>
              <a:t>Stage 1</a:t>
            </a:r>
            <a:endParaRPr lang="en-AU" sz="2800" dirty="0">
              <a:solidFill>
                <a:srgbClr val="FFC000"/>
              </a:solidFill>
              <a:latin typeface="SF Slapstick Comic"/>
              <a:cs typeface="SF Slapstick Comic"/>
            </a:endParaRPr>
          </a:p>
          <a:p>
            <a:pPr algn="ctr"/>
            <a:r>
              <a:rPr lang="en-AU" sz="2800" dirty="0" smtClean="0">
                <a:solidFill>
                  <a:srgbClr val="FFC000"/>
                </a:solidFill>
                <a:latin typeface="SF Slapstick Comic"/>
                <a:cs typeface="SF Slapstick Comic"/>
              </a:rPr>
              <a:t>Create a class book of animal sound words</a:t>
            </a:r>
            <a:endParaRPr lang="en-AU" sz="2800" dirty="0">
              <a:solidFill>
                <a:srgbClr val="FFC000"/>
              </a:solidFill>
              <a:latin typeface="SF Slapstick Comic"/>
              <a:cs typeface="SF Slapstick Com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7" y="198784"/>
            <a:ext cx="4114326" cy="36000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14" y="2951921"/>
            <a:ext cx="4906407" cy="366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21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TC104033937[[fn=Vapor Trail]]</Template>
  <TotalTime>19461</TotalTime>
  <Words>606</Words>
  <Application>Microsoft Macintosh PowerPoint</Application>
  <PresentationFormat>Custom</PresentationFormat>
  <Paragraphs>159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Vapor Trail</vt:lpstr>
      <vt:lpstr>DIGiTAL AND  MULTiMODAL TEXTS </vt:lpstr>
      <vt:lpstr>PowerPoint Presentation</vt:lpstr>
      <vt:lpstr>PowerPoint Presentation</vt:lpstr>
      <vt:lpstr>How can I make multimodal and digital texts?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NSW, Department of Education and Training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Comic Creation</dc:title>
  <dc:creator>Laura Chaffey</dc:creator>
  <cp:lastModifiedBy>Laura Chaffey</cp:lastModifiedBy>
  <cp:revision>65</cp:revision>
  <dcterms:created xsi:type="dcterms:W3CDTF">2013-09-02T08:08:53Z</dcterms:created>
  <dcterms:modified xsi:type="dcterms:W3CDTF">2014-06-30T22:43:54Z</dcterms:modified>
</cp:coreProperties>
</file>